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1"/>
  </p:sldMasterIdLst>
  <p:sldIdLst>
    <p:sldId id="304" r:id="rId2"/>
    <p:sldId id="256" r:id="rId3"/>
    <p:sldId id="257" r:id="rId4"/>
    <p:sldId id="301" r:id="rId5"/>
    <p:sldId id="303" r:id="rId6"/>
    <p:sldId id="274" r:id="rId7"/>
    <p:sldId id="272" r:id="rId8"/>
    <p:sldId id="302" r:id="rId9"/>
    <p:sldId id="258" r:id="rId10"/>
    <p:sldId id="306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73" r:id="rId19"/>
    <p:sldId id="268" r:id="rId20"/>
    <p:sldId id="280" r:id="rId21"/>
    <p:sldId id="267" r:id="rId22"/>
    <p:sldId id="266" r:id="rId23"/>
    <p:sldId id="275" r:id="rId24"/>
    <p:sldId id="276" r:id="rId25"/>
    <p:sldId id="277" r:id="rId26"/>
    <p:sldId id="278" r:id="rId27"/>
    <p:sldId id="279" r:id="rId28"/>
    <p:sldId id="299" r:id="rId29"/>
    <p:sldId id="281" r:id="rId30"/>
    <p:sldId id="305" r:id="rId31"/>
    <p:sldId id="300" r:id="rId32"/>
    <p:sldId id="287" r:id="rId33"/>
    <p:sldId id="282" r:id="rId34"/>
    <p:sldId id="283" r:id="rId35"/>
    <p:sldId id="288" r:id="rId36"/>
    <p:sldId id="285" r:id="rId37"/>
    <p:sldId id="286" r:id="rId38"/>
    <p:sldId id="292" r:id="rId39"/>
    <p:sldId id="284" r:id="rId40"/>
    <p:sldId id="290" r:id="rId41"/>
    <p:sldId id="289" r:id="rId42"/>
    <p:sldId id="293" r:id="rId43"/>
    <p:sldId id="291" r:id="rId44"/>
    <p:sldId id="296" r:id="rId45"/>
    <p:sldId id="294" r:id="rId46"/>
    <p:sldId id="295" r:id="rId47"/>
    <p:sldId id="297" r:id="rId48"/>
    <p:sldId id="298" r:id="rId4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9966"/>
    <a:srgbClr val="00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6" autoAdjust="0"/>
    <p:restoredTop sz="94686" autoAdjust="0"/>
  </p:normalViewPr>
  <p:slideViewPr>
    <p:cSldViewPr>
      <p:cViewPr varScale="1">
        <p:scale>
          <a:sx n="81" d="100"/>
          <a:sy n="81" d="100"/>
        </p:scale>
        <p:origin x="-1498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52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4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2701925" y="2130425"/>
            <a:ext cx="4800600" cy="1470025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/>
              <a:t>Kliknite da biste uredili stil naslova matrice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2701925" y="3886200"/>
            <a:ext cx="41148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en-US"/>
              <a:t>Kliknite da biste uredili stil podnaslova matrice</a:t>
            </a:r>
          </a:p>
        </p:txBody>
      </p:sp>
      <p:sp>
        <p:nvSpPr>
          <p:cNvPr id="6451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451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1C8C881C-AA4E-431E-8C60-FD81885DC62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416017-8CFF-47DC-BF1B-D421E0C1019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39025" y="274638"/>
            <a:ext cx="15811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2637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3EEC7E-0FE3-4815-BB66-17907DDE41B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3513" y="274638"/>
            <a:ext cx="6316662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693988" y="1600200"/>
            <a:ext cx="30861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32488" y="1600200"/>
            <a:ext cx="3087687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A048C71-14F3-4727-8BB5-F745590C543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3513" y="274638"/>
            <a:ext cx="6316662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61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32488" y="1600200"/>
            <a:ext cx="3087687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9146D45-F2C5-4908-88D1-F56C08037E4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3513" y="274638"/>
            <a:ext cx="6316662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61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932488" y="1600200"/>
            <a:ext cx="3087687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932488" y="3938588"/>
            <a:ext cx="3087687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D5E4EC5-48E7-4925-8930-219359234E7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AD8A8A-81F3-437F-8CE9-AFC88DB2A2C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2D8897-526E-473A-A5FE-7097E3804FF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6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32488" y="1600200"/>
            <a:ext cx="30876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C521CA-B5F7-4F93-B1B0-6574CD4564D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6CEDAD-7B54-43DD-9DAF-15ED9BE2E76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61FC73-ED17-4BA5-B355-A6D2AA9A2F0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883B06-3124-48C9-A6CE-67A2E3A09A4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D9EB0F-87DD-401D-BFCA-97323E85D69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3259DE-4145-4101-BDCE-6F7E7D4EE6C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8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  <p:custDataLst>
              <p:tags r:id="rId16"/>
            </p:custDataLst>
          </p:nvPr>
        </p:nvSpPr>
        <p:spPr bwMode="auto">
          <a:xfrm>
            <a:off x="2703513" y="274638"/>
            <a:ext cx="63166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Kliknite da biste uredili stil naslova matrice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  <p:custDataLst>
              <p:tags r:id="rId17"/>
            </p:custDataLst>
          </p:nvPr>
        </p:nvSpPr>
        <p:spPr bwMode="auto">
          <a:xfrm>
            <a:off x="2693988" y="1600200"/>
            <a:ext cx="63261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Kliknite da biste uredili stilove teksta matrice</a:t>
            </a:r>
          </a:p>
          <a:p>
            <a:pPr lvl="1"/>
            <a:r>
              <a:rPr lang="en-US" smtClean="0"/>
              <a:t>Druga razina</a:t>
            </a:r>
          </a:p>
          <a:p>
            <a:pPr lvl="2"/>
            <a:r>
              <a:rPr lang="en-US" smtClean="0"/>
              <a:t>Treća razina</a:t>
            </a:r>
          </a:p>
          <a:p>
            <a:pPr lvl="3"/>
            <a:r>
              <a:rPr lang="en-US" smtClean="0"/>
              <a:t>Četvrta razina</a:t>
            </a:r>
          </a:p>
          <a:p>
            <a:pPr lvl="4"/>
            <a:r>
              <a:rPr lang="en-US" smtClean="0"/>
              <a:t>Peta razina</a:t>
            </a:r>
          </a:p>
        </p:txBody>
      </p:sp>
      <p:sp>
        <p:nvSpPr>
          <p:cNvPr id="634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634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634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</a:defRPr>
            </a:lvl1pPr>
          </a:lstStyle>
          <a:p>
            <a:fld id="{94D593C0-71BB-46D1-A817-228D77FEBE3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  <p:txStyles>
    <p:titleStyle>
      <a:lvl1pPr algn="l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defRPr sz="3200">
          <a:solidFill>
            <a:srgbClr val="000000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defRPr sz="3200">
          <a:solidFill>
            <a:srgbClr val="000000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defRPr sz="3200">
          <a:solidFill>
            <a:srgbClr val="000000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defRPr sz="3200">
          <a:solidFill>
            <a:srgbClr val="000000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defRPr sz="3200">
          <a:solidFill>
            <a:srgbClr val="000000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defRPr sz="3200">
          <a:solidFill>
            <a:srgbClr val="000000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defRPr sz="3200">
          <a:solidFill>
            <a:srgbClr val="000000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defRPr sz="3200">
          <a:solidFill>
            <a:srgbClr val="000000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defRPr sz="3200">
          <a:solidFill>
            <a:srgbClr val="000000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4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rgbClr val="000000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000">
          <a:solidFill>
            <a:srgbClr val="000000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»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»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»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»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»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g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jpeg"/><Relationship Id="rId4" Type="http://schemas.openxmlformats.org/officeDocument/2006/relationships/image" Target="../media/image4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gi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gi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4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0" y="0"/>
            <a:ext cx="3429000" cy="1143000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hr-HR" sz="4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Ponovimo!</a:t>
            </a:r>
            <a:endParaRPr lang="hr-HR" sz="4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09600" y="1295400"/>
            <a:ext cx="7924800" cy="3733800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buBlip>
                <a:blip r:embed="rId2"/>
              </a:buBlip>
            </a:pPr>
            <a:r>
              <a:rPr lang="hr-HR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Što je </a:t>
            </a:r>
          </a:p>
          <a:p>
            <a:pPr>
              <a:buBlip>
                <a:blip r:embed="rId2"/>
              </a:buBlip>
            </a:pPr>
            <a:r>
              <a:rPr lang="hr-HR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narod </a:t>
            </a:r>
          </a:p>
          <a:p>
            <a:pPr lvl="1">
              <a:buBlip>
                <a:blip r:embed="rId2"/>
              </a:buBlip>
            </a:pPr>
            <a:r>
              <a:rPr lang="hr-HR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nacija </a:t>
            </a:r>
          </a:p>
          <a:p>
            <a:pPr lvl="2">
              <a:buBlip>
                <a:blip r:embed="rId2"/>
              </a:buBlip>
            </a:pPr>
            <a:r>
              <a:rPr lang="hr-HR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nacionalna svijest</a:t>
            </a:r>
          </a:p>
          <a:p>
            <a:pPr lvl="3">
              <a:buBlip>
                <a:blip r:embed="rId2"/>
              </a:buBlip>
            </a:pPr>
            <a:r>
              <a:rPr lang="hr-HR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buđenje nacionalne svijesti - </a:t>
            </a:r>
            <a:r>
              <a:rPr lang="hr-HR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?</a:t>
            </a:r>
            <a:r>
              <a:rPr lang="hr-HR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pokret</a:t>
            </a:r>
            <a:endParaRPr lang="hr-HR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020175" cy="1066800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hr-HR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Jezične prilike u Banskoj Hrvatskoj, krajem 18. i početkom 19. stoljeća</a:t>
            </a:r>
            <a:endParaRPr lang="en-US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2593" y="1447800"/>
            <a:ext cx="8278813" cy="3048000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>
              <a:buClr>
                <a:srgbClr val="FF0000"/>
              </a:buClr>
              <a:buSzPct val="126000"/>
              <a:buBlip>
                <a:blip r:embed="rId2"/>
              </a:buBlip>
            </a:pPr>
            <a:r>
              <a:rPr lang="hr-HR" sz="28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jezične prilike:</a:t>
            </a:r>
          </a:p>
          <a:p>
            <a:pPr lvl="1">
              <a:buClr>
                <a:srgbClr val="FF0000"/>
              </a:buClr>
              <a:buSzPct val="126000"/>
              <a:buBlip>
                <a:blip r:embed="rId2"/>
              </a:buBlip>
            </a:pPr>
            <a:r>
              <a:rPr lang="hr-HR" sz="28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Latinski jezik:</a:t>
            </a:r>
            <a:endParaRPr lang="hr-HR" sz="28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tx2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lvl="1">
              <a:buClr>
                <a:srgbClr val="FF0000"/>
              </a:buClr>
              <a:buSzPct val="126000"/>
              <a:buBlip>
                <a:blip r:embed="rId2"/>
              </a:buBlip>
            </a:pPr>
            <a:r>
              <a:rPr lang="hr-HR" sz="28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Njemački :</a:t>
            </a:r>
            <a:endParaRPr lang="hr-HR" sz="28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tx2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lvl="1">
              <a:buClr>
                <a:srgbClr val="FF0000"/>
              </a:buClr>
              <a:buSzPct val="126000"/>
              <a:buBlip>
                <a:blip r:embed="rId2"/>
              </a:buBlip>
            </a:pPr>
            <a:r>
              <a:rPr lang="hr-HR" sz="28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Mađarski :</a:t>
            </a:r>
            <a:endParaRPr lang="en-US" sz="2800" b="1" dirty="0" smtClean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tx2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lvl="1">
              <a:buClr>
                <a:srgbClr val="FF0000"/>
              </a:buClr>
              <a:buSzPct val="126000"/>
              <a:buBlip>
                <a:blip r:embed="rId2"/>
              </a:buBlip>
            </a:pPr>
            <a:r>
              <a:rPr lang="hr-HR" sz="28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Hrvatski :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8" name="Rectangle 4"/>
          <p:cNvSpPr>
            <a:spLocks noGrp="1" noChangeArrowheads="1"/>
          </p:cNvSpPr>
          <p:nvPr>
            <p:ph type="title"/>
          </p:nvPr>
        </p:nvSpPr>
        <p:spPr>
          <a:xfrm>
            <a:off x="1" y="0"/>
            <a:ext cx="9144000" cy="1828800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hr-HR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Borba za stvaranje jedinstvenog književnog </a:t>
            </a:r>
            <a:r>
              <a:rPr lang="hr-HR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jezika -</a:t>
            </a:r>
            <a:r>
              <a:rPr lang="hr-HR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hr-HR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hr-HR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Ljudevit Gaj</a:t>
            </a:r>
            <a:endParaRPr lang="en-US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8070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038600" y="2286000"/>
            <a:ext cx="4800600" cy="3962400"/>
          </a:xfrm>
          <a:solidFill>
            <a:schemeClr val="bg1"/>
          </a:solidFill>
        </p:spPr>
        <p:txBody>
          <a:bodyPr/>
          <a:lstStyle/>
          <a:p>
            <a:pPr>
              <a:buClr>
                <a:srgbClr val="000066"/>
              </a:buClr>
              <a:buSzPct val="125000"/>
              <a:buBlip>
                <a:blip r:embed="rId2"/>
              </a:buBlip>
            </a:pPr>
            <a:r>
              <a:rPr lang="hr-HR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1830. objavljuje KRATKU OSNOVU HORVATSKO- SLAVENSKOG PRAVOPISANJA</a:t>
            </a:r>
          </a:p>
          <a:p>
            <a:pPr>
              <a:buClr>
                <a:srgbClr val="000066"/>
              </a:buClr>
              <a:buSzPct val="125000"/>
              <a:buBlip>
                <a:blip r:embed="rId2"/>
              </a:buBlip>
            </a:pPr>
            <a:r>
              <a:rPr lang="hr-HR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predlaže ŠTOKAVSKO narječje kao zajedničko</a:t>
            </a:r>
          </a:p>
          <a:p>
            <a:pPr>
              <a:buClr>
                <a:srgbClr val="000066"/>
              </a:buClr>
              <a:buSzPct val="125000"/>
              <a:buBlip>
                <a:blip r:embed="rId2"/>
              </a:buBlip>
            </a:pPr>
            <a:r>
              <a:rPr lang="hr-HR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predlaže slova s kvačicama: č,ć,š,ž</a:t>
            </a:r>
            <a:endParaRPr lang="en-US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88083" name="Picture 19" descr="untitled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33400" y="1600200"/>
            <a:ext cx="3436938" cy="4876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8084" name="Picture 20" descr="j0283786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914400"/>
            <a:ext cx="1219200" cy="996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171700" y="381000"/>
            <a:ext cx="4762500" cy="2590800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hr-HR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Hrvatski narodni preporod </a:t>
            </a:r>
            <a:r>
              <a:rPr lang="hr-HR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hr-HR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hr-HR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ili </a:t>
            </a:r>
            <a:r>
              <a:rPr lang="hr-HR" sz="4000" b="1" u="sng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ILIRSKI POKRET</a:t>
            </a:r>
            <a:endParaRPr lang="en-US" sz="4000" b="1" u="sng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011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638300" y="3429000"/>
            <a:ext cx="5867400" cy="21336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457200" indent="-457200">
              <a:buClr>
                <a:srgbClr val="000066"/>
              </a:buClr>
              <a:buFontTx/>
              <a:buAutoNum type="arabicPeriod"/>
            </a:pPr>
            <a:r>
              <a:rPr lang="hr-HR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Hrvati potomci Ilira?</a:t>
            </a:r>
          </a:p>
          <a:p>
            <a:pPr marL="457200" indent="-457200">
              <a:buClr>
                <a:srgbClr val="000066"/>
              </a:buClr>
              <a:buFontTx/>
              <a:buAutoNum type="arabicPeriod"/>
            </a:pPr>
            <a:r>
              <a:rPr lang="hr-HR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radi lakšeg okupljanja rascjepkanih zemalja</a:t>
            </a:r>
            <a:endParaRPr lang="en-US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90118" name="Picture 6" descr="j0283786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" cy="996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4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020175" cy="1066800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hr-HR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Politički program preporoda- grof Janko Drašković- Disertacija,1832.g.</a:t>
            </a:r>
            <a:endParaRPr lang="en-US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524000"/>
            <a:ext cx="5486400" cy="4800600"/>
          </a:xfrm>
          <a:solidFill>
            <a:schemeClr val="bg1"/>
          </a:solidFill>
        </p:spPr>
        <p:txBody>
          <a:bodyPr/>
          <a:lstStyle/>
          <a:p>
            <a:pPr>
              <a:buClr>
                <a:srgbClr val="000066"/>
              </a:buClr>
              <a:buSzPct val="126000"/>
              <a:buBlip>
                <a:blip r:embed="rId2"/>
              </a:buBlip>
            </a:pPr>
            <a:r>
              <a:rPr lang="hr-HR" sz="3200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sjedinjenje hrvatskih zemalja te Bosne i slovenskih zemalja u VELIKU ILIRIJU unutar Habsburške Monarhije</a:t>
            </a:r>
          </a:p>
          <a:p>
            <a:pPr>
              <a:buClr>
                <a:srgbClr val="000066"/>
              </a:buClr>
              <a:buSzPct val="126000"/>
              <a:buBlip>
                <a:blip r:embed="rId2"/>
              </a:buBlip>
            </a:pPr>
            <a:r>
              <a:rPr lang="hr-HR" sz="3200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službeni jezik: hrvatski (štokavsko narječje)</a:t>
            </a:r>
          </a:p>
          <a:p>
            <a:pPr>
              <a:buClr>
                <a:srgbClr val="000066"/>
              </a:buClr>
              <a:buSzPct val="126000"/>
              <a:buBlip>
                <a:blip r:embed="rId2"/>
              </a:buBlip>
            </a:pPr>
            <a:r>
              <a:rPr lang="hr-HR" sz="3200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za postupne promjene u gospodarstvu</a:t>
            </a:r>
            <a:endParaRPr lang="en-US" sz="32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92167" name="Picture 7" descr="draskovicj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715000" y="1447800"/>
            <a:ext cx="3167062" cy="5257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2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2438400" cy="1295400"/>
          </a:xfrm>
          <a:solidFill>
            <a:schemeClr val="bg1"/>
          </a:solidFill>
        </p:spPr>
        <p:txBody>
          <a:bodyPr/>
          <a:lstStyle/>
          <a:p>
            <a:r>
              <a:rPr lang="hr-HR" sz="3600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Velika Ilirija</a:t>
            </a:r>
            <a:endParaRPr lang="en-US" sz="3600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94214" name="Picture 6" descr="Picture 038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04864" y="381000"/>
            <a:ext cx="6639136" cy="6477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6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943100" y="1219200"/>
            <a:ext cx="5257800" cy="2209800"/>
          </a:xfrm>
        </p:spPr>
        <p:txBody>
          <a:bodyPr/>
          <a:lstStyle/>
          <a:p>
            <a:pPr algn="ctr"/>
            <a:r>
              <a:rPr lang="hr-HR" sz="4400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Kulturna djelatnost preporoditelja</a:t>
            </a:r>
            <a:endParaRPr lang="en-US" sz="44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6261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8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95400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hr-HR" sz="3600" b="1" u="sng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Prve hrvatske novine- NOVINE HORVATZKE,1835.G.</a:t>
            </a:r>
            <a:endParaRPr lang="en-US" sz="3600" b="1" u="sng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9830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2362200" y="1447800"/>
            <a:ext cx="3200400" cy="4800600"/>
          </a:xfrm>
          <a:solidFill>
            <a:schemeClr val="bg1"/>
          </a:solidFill>
        </p:spPr>
        <p:txBody>
          <a:bodyPr/>
          <a:lstStyle/>
          <a:p>
            <a:pPr>
              <a:buSzPct val="126000"/>
              <a:buBlip>
                <a:blip r:embed="rId2"/>
              </a:buBlip>
            </a:pPr>
            <a:r>
              <a:rPr lang="hr-HR" sz="2200" dirty="0">
                <a:solidFill>
                  <a:srgbClr val="000066"/>
                </a:solidFill>
              </a:rPr>
              <a:t>Ljudevit Gaj 1835. pokreće Novine </a:t>
            </a:r>
            <a:r>
              <a:rPr lang="hr-HR" sz="2200" dirty="0" err="1">
                <a:solidFill>
                  <a:srgbClr val="000066"/>
                </a:solidFill>
              </a:rPr>
              <a:t>Horvatzke</a:t>
            </a:r>
            <a:r>
              <a:rPr lang="hr-HR" sz="2200" dirty="0">
                <a:solidFill>
                  <a:srgbClr val="000066"/>
                </a:solidFill>
              </a:rPr>
              <a:t>- prve hrvatske novine</a:t>
            </a:r>
          </a:p>
          <a:p>
            <a:pPr>
              <a:buSzPct val="126000"/>
              <a:buBlip>
                <a:blip r:embed="rId2"/>
              </a:buBlip>
            </a:pPr>
            <a:r>
              <a:rPr lang="hr-HR" sz="2200" dirty="0">
                <a:solidFill>
                  <a:srgbClr val="000066"/>
                </a:solidFill>
              </a:rPr>
              <a:t>tjedni književni prilog Danica </a:t>
            </a:r>
            <a:r>
              <a:rPr lang="hr-HR" sz="2200" dirty="0" err="1">
                <a:solidFill>
                  <a:srgbClr val="000066"/>
                </a:solidFill>
              </a:rPr>
              <a:t>horvatzka</a:t>
            </a:r>
            <a:r>
              <a:rPr lang="hr-HR" sz="2200" dirty="0">
                <a:solidFill>
                  <a:srgbClr val="000066"/>
                </a:solidFill>
              </a:rPr>
              <a:t>, slavonska dalmatinska</a:t>
            </a:r>
          </a:p>
          <a:p>
            <a:pPr>
              <a:buSzPct val="126000"/>
              <a:buBlip>
                <a:blip r:embed="rId2"/>
              </a:buBlip>
            </a:pPr>
            <a:r>
              <a:rPr lang="hr-HR" sz="2200" dirty="0">
                <a:solidFill>
                  <a:srgbClr val="000066"/>
                </a:solidFill>
              </a:rPr>
              <a:t>od 1836. na štokavskom narječju- Ilirske narodne novine</a:t>
            </a:r>
            <a:endParaRPr lang="en-US" sz="2200" dirty="0">
              <a:solidFill>
                <a:srgbClr val="000066"/>
              </a:solidFill>
            </a:endParaRPr>
          </a:p>
        </p:txBody>
      </p:sp>
      <p:pic>
        <p:nvPicPr>
          <p:cNvPr id="98311" name="Picture 7" descr="zbornik-38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453063" y="1981200"/>
            <a:ext cx="3690937" cy="48768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9" name="Rectangle 7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020175" cy="914400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hr-HR" sz="2800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Danica-</a:t>
            </a:r>
            <a:r>
              <a:rPr lang="hr-HR" sz="2800" b="1" dirty="0" err="1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Horvatzka</a:t>
            </a:r>
            <a:r>
              <a:rPr lang="hr-HR" sz="2800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domovina ( Lijepa naša ), Antun Mihanović, Josip Runjanin</a:t>
            </a:r>
            <a:endParaRPr lang="en-US" sz="28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0362" name="Picture 10" descr="mihanovic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38200" y="1295400"/>
            <a:ext cx="3163434" cy="45815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0363" name="Picture 11" descr="zbornik-45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72000" y="1143000"/>
            <a:ext cx="3613150" cy="4953000"/>
          </a:xfrm>
          <a:noFill/>
        </p:spPr>
      </p:pic>
      <p:sp>
        <p:nvSpPr>
          <p:cNvPr id="100365" name="Text Box 13"/>
          <p:cNvSpPr txBox="1">
            <a:spLocks noChangeArrowheads="1"/>
          </p:cNvSpPr>
          <p:nvPr/>
        </p:nvSpPr>
        <p:spPr bwMode="auto">
          <a:xfrm>
            <a:off x="5327650" y="6216650"/>
            <a:ext cx="3816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Blip>
                <a:blip r:embed="rId4"/>
              </a:buBlip>
            </a:pPr>
            <a:r>
              <a:rPr lang="hr-HR" dirty="0" smtClean="0">
                <a:solidFill>
                  <a:srgbClr val="FF0000"/>
                </a:solidFill>
              </a:rPr>
              <a:t> Od </a:t>
            </a:r>
            <a:r>
              <a:rPr lang="hr-HR" dirty="0">
                <a:solidFill>
                  <a:srgbClr val="FF0000"/>
                </a:solidFill>
              </a:rPr>
              <a:t>1891.g. “</a:t>
            </a:r>
            <a:r>
              <a:rPr lang="hr-HR" dirty="0" err="1">
                <a:solidFill>
                  <a:srgbClr val="FF0000"/>
                </a:solidFill>
              </a:rPr>
              <a:t>Horvatska</a:t>
            </a:r>
            <a:r>
              <a:rPr lang="hr-HR" dirty="0">
                <a:solidFill>
                  <a:srgbClr val="FF0000"/>
                </a:solidFill>
              </a:rPr>
              <a:t> domovina”</a:t>
            </a:r>
          </a:p>
          <a:p>
            <a:pPr>
              <a:buFont typeface="Wingdings" pitchFamily="2" charset="2"/>
              <a:buNone/>
            </a:pPr>
            <a:r>
              <a:rPr lang="hr-HR" dirty="0">
                <a:solidFill>
                  <a:srgbClr val="FF0000"/>
                </a:solidFill>
              </a:rPr>
              <a:t>je hrvatska himna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0600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hr-HR" sz="2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Ljudevit Gaj, Još </a:t>
            </a:r>
            <a:r>
              <a:rPr lang="hr-HR" sz="28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Horvatska</a:t>
            </a:r>
            <a:r>
              <a:rPr lang="hr-HR" sz="2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hr-HR" sz="28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nij</a:t>
            </a:r>
            <a:r>
              <a:rPr lang="hr-HR" sz="2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propala,prva budnica, uglazbio Ferdo Livadić</a:t>
            </a:r>
            <a:endParaRPr lang="en-US" sz="2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98788" y="1295400"/>
            <a:ext cx="5840412" cy="5562600"/>
          </a:xfrm>
          <a:solidFill>
            <a:schemeClr val="bg1"/>
          </a:solidFill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1800" b="1" dirty="0" err="1">
                <a:solidFill>
                  <a:srgbClr val="000066"/>
                </a:solidFill>
              </a:rPr>
              <a:t>Još</a:t>
            </a:r>
            <a:r>
              <a:rPr lang="en-US" sz="1800" b="1" dirty="0">
                <a:solidFill>
                  <a:srgbClr val="000066"/>
                </a:solidFill>
              </a:rPr>
              <a:t> </a:t>
            </a:r>
            <a:r>
              <a:rPr lang="en-US" sz="1800" b="1" dirty="0" err="1">
                <a:solidFill>
                  <a:srgbClr val="000066"/>
                </a:solidFill>
              </a:rPr>
              <a:t>Hrvatska</a:t>
            </a:r>
            <a:r>
              <a:rPr lang="en-US" sz="1800" b="1" dirty="0">
                <a:solidFill>
                  <a:srgbClr val="000066"/>
                </a:solidFill>
              </a:rPr>
              <a:t> </a:t>
            </a:r>
            <a:r>
              <a:rPr lang="en-US" sz="1800" b="1" dirty="0" err="1">
                <a:solidFill>
                  <a:srgbClr val="000066"/>
                </a:solidFill>
              </a:rPr>
              <a:t>nij</a:t>
            </a:r>
            <a:r>
              <a:rPr lang="en-US" sz="1800" b="1" dirty="0">
                <a:solidFill>
                  <a:srgbClr val="000066"/>
                </a:solidFill>
              </a:rPr>
              <a:t> </a:t>
            </a:r>
            <a:r>
              <a:rPr lang="en-US" sz="1800" b="1" dirty="0" err="1">
                <a:solidFill>
                  <a:srgbClr val="000066"/>
                </a:solidFill>
              </a:rPr>
              <a:t>propala</a:t>
            </a:r>
            <a:r>
              <a:rPr lang="en-US" sz="1800" b="1" dirty="0">
                <a:solidFill>
                  <a:srgbClr val="000066"/>
                </a:solidFill>
              </a:rPr>
              <a:t>, </a:t>
            </a:r>
            <a:r>
              <a:rPr lang="en-US" sz="1800" b="1" dirty="0" err="1">
                <a:solidFill>
                  <a:srgbClr val="000066"/>
                </a:solidFill>
              </a:rPr>
              <a:t>dok</a:t>
            </a:r>
            <a:r>
              <a:rPr lang="en-US" sz="1800" b="1" dirty="0">
                <a:solidFill>
                  <a:srgbClr val="000066"/>
                </a:solidFill>
              </a:rPr>
              <a:t> mi </a:t>
            </a:r>
            <a:r>
              <a:rPr lang="en-US" sz="1800" b="1" dirty="0" err="1">
                <a:solidFill>
                  <a:srgbClr val="000066"/>
                </a:solidFill>
              </a:rPr>
              <a:t>živimo</a:t>
            </a:r>
            <a:r>
              <a:rPr lang="en-US" sz="1800" b="1" dirty="0">
                <a:solidFill>
                  <a:srgbClr val="000066"/>
                </a:solidFill>
              </a:rPr>
              <a:t>,</a:t>
            </a:r>
          </a:p>
          <a:p>
            <a:pPr>
              <a:lnSpc>
                <a:spcPct val="80000"/>
              </a:lnSpc>
            </a:pPr>
            <a:r>
              <a:rPr lang="en-US" sz="1800" b="1" dirty="0" err="1">
                <a:solidFill>
                  <a:srgbClr val="000066"/>
                </a:solidFill>
              </a:rPr>
              <a:t>Visoko</a:t>
            </a:r>
            <a:r>
              <a:rPr lang="en-US" sz="1800" b="1" dirty="0">
                <a:solidFill>
                  <a:srgbClr val="000066"/>
                </a:solidFill>
              </a:rPr>
              <a:t> se </a:t>
            </a:r>
            <a:r>
              <a:rPr lang="en-US" sz="1800" b="1" dirty="0" err="1">
                <a:solidFill>
                  <a:srgbClr val="000066"/>
                </a:solidFill>
              </a:rPr>
              <a:t>bude</a:t>
            </a:r>
            <a:r>
              <a:rPr lang="en-US" sz="1800" b="1" dirty="0">
                <a:solidFill>
                  <a:srgbClr val="000066"/>
                </a:solidFill>
              </a:rPr>
              <a:t> </a:t>
            </a:r>
            <a:r>
              <a:rPr lang="en-US" sz="1800" b="1" dirty="0" err="1">
                <a:solidFill>
                  <a:srgbClr val="000066"/>
                </a:solidFill>
              </a:rPr>
              <a:t>stala</a:t>
            </a:r>
            <a:r>
              <a:rPr lang="en-US" sz="1800" b="1" dirty="0">
                <a:solidFill>
                  <a:srgbClr val="000066"/>
                </a:solidFill>
              </a:rPr>
              <a:t> </a:t>
            </a:r>
            <a:r>
              <a:rPr lang="en-US" sz="1800" b="1" dirty="0" err="1">
                <a:solidFill>
                  <a:srgbClr val="000066"/>
                </a:solidFill>
              </a:rPr>
              <a:t>kad</a:t>
            </a:r>
            <a:r>
              <a:rPr lang="en-US" sz="1800" b="1" dirty="0">
                <a:solidFill>
                  <a:srgbClr val="000066"/>
                </a:solidFill>
              </a:rPr>
              <a:t> </a:t>
            </a:r>
            <a:r>
              <a:rPr lang="en-US" sz="1800" b="1" dirty="0" err="1">
                <a:solidFill>
                  <a:srgbClr val="000066"/>
                </a:solidFill>
              </a:rPr>
              <a:t>ju</a:t>
            </a:r>
            <a:r>
              <a:rPr lang="en-US" sz="1800" b="1" dirty="0">
                <a:solidFill>
                  <a:srgbClr val="000066"/>
                </a:solidFill>
              </a:rPr>
              <a:t> </a:t>
            </a:r>
            <a:r>
              <a:rPr lang="en-US" sz="1800" b="1" dirty="0" err="1">
                <a:solidFill>
                  <a:srgbClr val="000066"/>
                </a:solidFill>
              </a:rPr>
              <a:t>zbudimo</a:t>
            </a:r>
            <a:r>
              <a:rPr lang="en-US" sz="1800" b="1" dirty="0">
                <a:solidFill>
                  <a:srgbClr val="000066"/>
                </a:solidFill>
              </a:rPr>
              <a:t>!</a:t>
            </a:r>
          </a:p>
          <a:p>
            <a:pPr>
              <a:lnSpc>
                <a:spcPct val="80000"/>
              </a:lnSpc>
            </a:pPr>
            <a:r>
              <a:rPr lang="en-US" sz="1800" b="1" dirty="0" err="1">
                <a:solidFill>
                  <a:srgbClr val="000066"/>
                </a:solidFill>
              </a:rPr>
              <a:t>Ak</a:t>
            </a:r>
            <a:r>
              <a:rPr lang="en-US" sz="1800" b="1" dirty="0">
                <a:solidFill>
                  <a:srgbClr val="000066"/>
                </a:solidFill>
              </a:rPr>
              <a:t>' je </a:t>
            </a:r>
            <a:r>
              <a:rPr lang="en-US" sz="1800" b="1" dirty="0" err="1">
                <a:solidFill>
                  <a:srgbClr val="000066"/>
                </a:solidFill>
              </a:rPr>
              <a:t>dugo</a:t>
            </a:r>
            <a:r>
              <a:rPr lang="en-US" sz="1800" b="1" dirty="0">
                <a:solidFill>
                  <a:srgbClr val="000066"/>
                </a:solidFill>
              </a:rPr>
              <a:t> </a:t>
            </a:r>
            <a:r>
              <a:rPr lang="en-US" sz="1800" b="1" dirty="0" err="1">
                <a:solidFill>
                  <a:srgbClr val="000066"/>
                </a:solidFill>
              </a:rPr>
              <a:t>tvrdo</a:t>
            </a:r>
            <a:r>
              <a:rPr lang="en-US" sz="1800" b="1" dirty="0">
                <a:solidFill>
                  <a:srgbClr val="000066"/>
                </a:solidFill>
              </a:rPr>
              <a:t> </a:t>
            </a:r>
            <a:r>
              <a:rPr lang="en-US" sz="1800" b="1" dirty="0" err="1">
                <a:solidFill>
                  <a:srgbClr val="000066"/>
                </a:solidFill>
              </a:rPr>
              <a:t>spala</a:t>
            </a:r>
            <a:r>
              <a:rPr lang="en-US" sz="1800" b="1" dirty="0">
                <a:solidFill>
                  <a:srgbClr val="000066"/>
                </a:solidFill>
              </a:rPr>
              <a:t>, </a:t>
            </a:r>
            <a:r>
              <a:rPr lang="en-US" sz="1800" b="1" dirty="0" err="1">
                <a:solidFill>
                  <a:srgbClr val="000066"/>
                </a:solidFill>
              </a:rPr>
              <a:t>jača</a:t>
            </a:r>
            <a:r>
              <a:rPr lang="en-US" sz="1800" b="1" dirty="0">
                <a:solidFill>
                  <a:srgbClr val="000066"/>
                </a:solidFill>
              </a:rPr>
              <a:t> </a:t>
            </a:r>
            <a:r>
              <a:rPr lang="en-US" sz="1800" b="1" dirty="0" err="1">
                <a:solidFill>
                  <a:srgbClr val="000066"/>
                </a:solidFill>
              </a:rPr>
              <a:t>hoće</a:t>
            </a:r>
            <a:r>
              <a:rPr lang="en-US" sz="1800" b="1" dirty="0">
                <a:solidFill>
                  <a:srgbClr val="000066"/>
                </a:solidFill>
              </a:rPr>
              <a:t> bit,</a:t>
            </a:r>
          </a:p>
          <a:p>
            <a:pPr>
              <a:lnSpc>
                <a:spcPct val="80000"/>
              </a:lnSpc>
            </a:pPr>
            <a:r>
              <a:rPr lang="en-US" sz="1800" b="1" dirty="0" err="1">
                <a:solidFill>
                  <a:srgbClr val="000066"/>
                </a:solidFill>
              </a:rPr>
              <a:t>Ak</a:t>
            </a:r>
            <a:r>
              <a:rPr lang="en-US" sz="1800" b="1" dirty="0">
                <a:solidFill>
                  <a:srgbClr val="000066"/>
                </a:solidFill>
              </a:rPr>
              <a:t>' je </a:t>
            </a:r>
            <a:r>
              <a:rPr lang="en-US" sz="1800" b="1" dirty="0" err="1">
                <a:solidFill>
                  <a:srgbClr val="000066"/>
                </a:solidFill>
              </a:rPr>
              <a:t>sada</a:t>
            </a:r>
            <a:r>
              <a:rPr lang="en-US" sz="1800" b="1" dirty="0">
                <a:solidFill>
                  <a:srgbClr val="000066"/>
                </a:solidFill>
              </a:rPr>
              <a:t> u </a:t>
            </a:r>
            <a:r>
              <a:rPr lang="en-US" sz="1800" b="1" dirty="0" err="1">
                <a:solidFill>
                  <a:srgbClr val="000066"/>
                </a:solidFill>
              </a:rPr>
              <a:t>snu</a:t>
            </a:r>
            <a:r>
              <a:rPr lang="en-US" sz="1800" b="1" dirty="0">
                <a:solidFill>
                  <a:srgbClr val="000066"/>
                </a:solidFill>
              </a:rPr>
              <a:t> mala </a:t>
            </a:r>
            <a:r>
              <a:rPr lang="en-US" sz="1800" b="1" dirty="0" err="1">
                <a:solidFill>
                  <a:srgbClr val="000066"/>
                </a:solidFill>
              </a:rPr>
              <a:t>će</a:t>
            </a:r>
            <a:r>
              <a:rPr lang="en-US" sz="1800" b="1" dirty="0">
                <a:solidFill>
                  <a:srgbClr val="000066"/>
                </a:solidFill>
              </a:rPr>
              <a:t> se </a:t>
            </a:r>
            <a:r>
              <a:rPr lang="en-US" sz="1800" b="1" dirty="0" err="1">
                <a:solidFill>
                  <a:srgbClr val="000066"/>
                </a:solidFill>
              </a:rPr>
              <a:t>proširit</a:t>
            </a:r>
            <a:r>
              <a:rPr lang="en-US" sz="1800" b="1" dirty="0">
                <a:solidFill>
                  <a:srgbClr val="000066"/>
                </a:solidFill>
              </a:rPr>
              <a:t>.</a:t>
            </a:r>
          </a:p>
          <a:p>
            <a:pPr>
              <a:lnSpc>
                <a:spcPct val="80000"/>
              </a:lnSpc>
              <a:buNone/>
            </a:pPr>
            <a:endParaRPr lang="en-US" sz="1800" b="1" dirty="0">
              <a:solidFill>
                <a:srgbClr val="000066"/>
              </a:solidFill>
            </a:endParaRPr>
          </a:p>
          <a:p>
            <a:pPr>
              <a:lnSpc>
                <a:spcPct val="80000"/>
              </a:lnSpc>
            </a:pPr>
            <a:endParaRPr lang="en-US" sz="1800" b="1" dirty="0">
              <a:solidFill>
                <a:srgbClr val="000066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1800" b="1" dirty="0" err="1">
                <a:solidFill>
                  <a:srgbClr val="000066"/>
                </a:solidFill>
              </a:rPr>
              <a:t>Hura</a:t>
            </a:r>
            <a:r>
              <a:rPr lang="en-US" sz="1800" b="1" dirty="0">
                <a:solidFill>
                  <a:srgbClr val="000066"/>
                </a:solidFill>
              </a:rPr>
              <a:t>, </a:t>
            </a:r>
            <a:r>
              <a:rPr lang="en-US" sz="1800" b="1" dirty="0" err="1">
                <a:solidFill>
                  <a:srgbClr val="000066"/>
                </a:solidFill>
              </a:rPr>
              <a:t>nek</a:t>
            </a:r>
            <a:r>
              <a:rPr lang="en-US" sz="1800" b="1" dirty="0">
                <a:solidFill>
                  <a:srgbClr val="000066"/>
                </a:solidFill>
              </a:rPr>
              <a:t> </a:t>
            </a:r>
            <a:r>
              <a:rPr lang="en-US" sz="1800" b="1" dirty="0" err="1">
                <a:solidFill>
                  <a:srgbClr val="000066"/>
                </a:solidFill>
              </a:rPr>
              <a:t>zaori</a:t>
            </a:r>
            <a:r>
              <a:rPr lang="en-US" sz="1800" b="1" dirty="0">
                <a:solidFill>
                  <a:srgbClr val="000066"/>
                </a:solidFill>
              </a:rPr>
              <a:t>, </a:t>
            </a:r>
            <a:r>
              <a:rPr lang="en-US" sz="1800" b="1" dirty="0" err="1">
                <a:solidFill>
                  <a:srgbClr val="000066"/>
                </a:solidFill>
              </a:rPr>
              <a:t>za</a:t>
            </a:r>
            <a:r>
              <a:rPr lang="en-US" sz="1800" b="1" dirty="0">
                <a:solidFill>
                  <a:srgbClr val="000066"/>
                </a:solidFill>
              </a:rPr>
              <a:t> </a:t>
            </a:r>
            <a:r>
              <a:rPr lang="en-US" sz="1800" b="1" dirty="0" err="1">
                <a:solidFill>
                  <a:srgbClr val="000066"/>
                </a:solidFill>
              </a:rPr>
              <a:t>svoj</a:t>
            </a:r>
            <a:r>
              <a:rPr lang="en-US" sz="1800" b="1" dirty="0">
                <a:solidFill>
                  <a:srgbClr val="000066"/>
                </a:solidFill>
              </a:rPr>
              <a:t> rod se </a:t>
            </a:r>
            <a:r>
              <a:rPr lang="en-US" sz="1800" b="1" dirty="0" err="1">
                <a:solidFill>
                  <a:srgbClr val="000066"/>
                </a:solidFill>
              </a:rPr>
              <a:t>Hrvat</a:t>
            </a:r>
            <a:r>
              <a:rPr lang="en-US" sz="1800" b="1" dirty="0">
                <a:solidFill>
                  <a:srgbClr val="000066"/>
                </a:solidFill>
              </a:rPr>
              <a:t> </a:t>
            </a:r>
            <a:r>
              <a:rPr lang="en-US" sz="1800" b="1" dirty="0" err="1">
                <a:solidFill>
                  <a:srgbClr val="000066"/>
                </a:solidFill>
              </a:rPr>
              <a:t>bori</a:t>
            </a:r>
            <a:r>
              <a:rPr lang="en-US" sz="1800" b="1" dirty="0">
                <a:solidFill>
                  <a:srgbClr val="000066"/>
                </a:solidFill>
              </a:rPr>
              <a:t>,</a:t>
            </a:r>
          </a:p>
          <a:p>
            <a:pPr>
              <a:lnSpc>
                <a:spcPct val="80000"/>
              </a:lnSpc>
            </a:pPr>
            <a:r>
              <a:rPr lang="en-US" sz="1800" b="1" dirty="0" err="1">
                <a:solidFill>
                  <a:srgbClr val="000066"/>
                </a:solidFill>
              </a:rPr>
              <a:t>Hura</a:t>
            </a:r>
            <a:r>
              <a:rPr lang="en-US" sz="1800" b="1" dirty="0">
                <a:solidFill>
                  <a:srgbClr val="000066"/>
                </a:solidFill>
              </a:rPr>
              <a:t>, sad se </a:t>
            </a:r>
            <a:r>
              <a:rPr lang="en-US" sz="1800" b="1" dirty="0" err="1">
                <a:solidFill>
                  <a:srgbClr val="000066"/>
                </a:solidFill>
              </a:rPr>
              <a:t>čuje</a:t>
            </a:r>
            <a:r>
              <a:rPr lang="en-US" sz="1800" b="1" dirty="0">
                <a:solidFill>
                  <a:srgbClr val="000066"/>
                </a:solidFill>
              </a:rPr>
              <a:t>, </a:t>
            </a:r>
            <a:r>
              <a:rPr lang="en-US" sz="1800" b="1" dirty="0" err="1">
                <a:solidFill>
                  <a:srgbClr val="000066"/>
                </a:solidFill>
              </a:rPr>
              <a:t>Hrvatskom</a:t>
            </a:r>
            <a:r>
              <a:rPr lang="en-US" sz="1800" b="1" dirty="0">
                <a:solidFill>
                  <a:srgbClr val="000066"/>
                </a:solidFill>
              </a:rPr>
              <a:t> </a:t>
            </a:r>
            <a:r>
              <a:rPr lang="en-US" sz="1800" b="1" dirty="0" err="1">
                <a:solidFill>
                  <a:srgbClr val="000066"/>
                </a:solidFill>
              </a:rPr>
              <a:t>odjekuje</a:t>
            </a:r>
            <a:r>
              <a:rPr lang="en-US" sz="1800" b="1" dirty="0">
                <a:solidFill>
                  <a:srgbClr val="000066"/>
                </a:solidFill>
              </a:rPr>
              <a:t>.</a:t>
            </a:r>
          </a:p>
          <a:p>
            <a:pPr>
              <a:lnSpc>
                <a:spcPct val="80000"/>
              </a:lnSpc>
            </a:pPr>
            <a:endParaRPr lang="en-US" sz="1800" b="1" dirty="0">
              <a:solidFill>
                <a:srgbClr val="000066"/>
              </a:solidFill>
            </a:endParaRPr>
          </a:p>
          <a:p>
            <a:pPr>
              <a:lnSpc>
                <a:spcPct val="80000"/>
              </a:lnSpc>
            </a:pPr>
            <a:endParaRPr lang="en-US" sz="1800" b="1" dirty="0">
              <a:solidFill>
                <a:srgbClr val="000066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1800" b="1" dirty="0" err="1">
                <a:solidFill>
                  <a:srgbClr val="000066"/>
                </a:solidFill>
              </a:rPr>
              <a:t>Oj</a:t>
            </a:r>
            <a:r>
              <a:rPr lang="en-US" sz="1800" b="1" dirty="0">
                <a:solidFill>
                  <a:srgbClr val="000066"/>
                </a:solidFill>
              </a:rPr>
              <a:t> </a:t>
            </a:r>
            <a:r>
              <a:rPr lang="en-US" sz="1800" b="1" dirty="0" err="1">
                <a:solidFill>
                  <a:srgbClr val="000066"/>
                </a:solidFill>
              </a:rPr>
              <a:t>Hrvati</a:t>
            </a:r>
            <a:r>
              <a:rPr lang="en-US" sz="1800" b="1" dirty="0">
                <a:solidFill>
                  <a:srgbClr val="000066"/>
                </a:solidFill>
              </a:rPr>
              <a:t>, </a:t>
            </a:r>
            <a:r>
              <a:rPr lang="en-US" sz="1800" b="1" dirty="0" err="1">
                <a:solidFill>
                  <a:srgbClr val="000066"/>
                </a:solidFill>
              </a:rPr>
              <a:t>braćo</a:t>
            </a:r>
            <a:r>
              <a:rPr lang="en-US" sz="1800" b="1" dirty="0">
                <a:solidFill>
                  <a:srgbClr val="000066"/>
                </a:solidFill>
              </a:rPr>
              <a:t> </a:t>
            </a:r>
            <a:r>
              <a:rPr lang="en-US" sz="1800" b="1" dirty="0" err="1">
                <a:solidFill>
                  <a:srgbClr val="000066"/>
                </a:solidFill>
              </a:rPr>
              <a:t>mila</a:t>
            </a:r>
            <a:r>
              <a:rPr lang="en-US" sz="1800" b="1" dirty="0">
                <a:solidFill>
                  <a:srgbClr val="000066"/>
                </a:solidFill>
              </a:rPr>
              <a:t>, </a:t>
            </a:r>
            <a:r>
              <a:rPr lang="en-US" sz="1800" b="1" dirty="0" err="1">
                <a:solidFill>
                  <a:srgbClr val="000066"/>
                </a:solidFill>
              </a:rPr>
              <a:t>čujte</a:t>
            </a:r>
            <a:r>
              <a:rPr lang="en-US" sz="1800" b="1" dirty="0">
                <a:solidFill>
                  <a:srgbClr val="000066"/>
                </a:solidFill>
              </a:rPr>
              <a:t> </a:t>
            </a:r>
            <a:r>
              <a:rPr lang="en-US" sz="1800" b="1" dirty="0" err="1">
                <a:solidFill>
                  <a:srgbClr val="000066"/>
                </a:solidFill>
              </a:rPr>
              <a:t>ovu</a:t>
            </a:r>
            <a:r>
              <a:rPr lang="en-US" sz="1800" b="1" dirty="0">
                <a:solidFill>
                  <a:srgbClr val="000066"/>
                </a:solidFill>
              </a:rPr>
              <a:t> </a:t>
            </a:r>
            <a:r>
              <a:rPr lang="en-US" sz="1800" b="1" dirty="0" err="1">
                <a:solidFill>
                  <a:srgbClr val="000066"/>
                </a:solidFill>
              </a:rPr>
              <a:t>riječ</a:t>
            </a:r>
            <a:r>
              <a:rPr lang="en-US" sz="1800" b="1" dirty="0">
                <a:solidFill>
                  <a:srgbClr val="000066"/>
                </a:solidFill>
              </a:rPr>
              <a:t>,</a:t>
            </a:r>
          </a:p>
          <a:p>
            <a:pPr>
              <a:lnSpc>
                <a:spcPct val="80000"/>
              </a:lnSpc>
            </a:pPr>
            <a:r>
              <a:rPr lang="en-US" sz="1800" b="1" dirty="0" err="1">
                <a:solidFill>
                  <a:srgbClr val="000066"/>
                </a:solidFill>
              </a:rPr>
              <a:t>Razdružit</a:t>
            </a:r>
            <a:r>
              <a:rPr lang="en-US" sz="1800" b="1" dirty="0">
                <a:solidFill>
                  <a:srgbClr val="000066"/>
                </a:solidFill>
              </a:rPr>
              <a:t> </a:t>
            </a:r>
            <a:r>
              <a:rPr lang="en-US" sz="1800" b="1" dirty="0" err="1">
                <a:solidFill>
                  <a:srgbClr val="000066"/>
                </a:solidFill>
              </a:rPr>
              <a:t>nas</a:t>
            </a:r>
            <a:r>
              <a:rPr lang="en-US" sz="1800" b="1" dirty="0">
                <a:solidFill>
                  <a:srgbClr val="000066"/>
                </a:solidFill>
              </a:rPr>
              <a:t> </a:t>
            </a:r>
            <a:r>
              <a:rPr lang="en-US" sz="1800" b="1" dirty="0" err="1">
                <a:solidFill>
                  <a:srgbClr val="000066"/>
                </a:solidFill>
              </a:rPr>
              <a:t>neće</a:t>
            </a:r>
            <a:r>
              <a:rPr lang="en-US" sz="1800" b="1" dirty="0">
                <a:solidFill>
                  <a:srgbClr val="000066"/>
                </a:solidFill>
              </a:rPr>
              <a:t> </a:t>
            </a:r>
            <a:r>
              <a:rPr lang="en-US" sz="1800" b="1" dirty="0" err="1">
                <a:solidFill>
                  <a:srgbClr val="000066"/>
                </a:solidFill>
              </a:rPr>
              <a:t>sila</a:t>
            </a:r>
            <a:r>
              <a:rPr lang="en-US" sz="1800" b="1" dirty="0">
                <a:solidFill>
                  <a:srgbClr val="000066"/>
                </a:solidFill>
              </a:rPr>
              <a:t> </a:t>
            </a:r>
            <a:r>
              <a:rPr lang="en-US" sz="1800" b="1" dirty="0" err="1">
                <a:solidFill>
                  <a:srgbClr val="000066"/>
                </a:solidFill>
              </a:rPr>
              <a:t>baš</a:t>
            </a:r>
            <a:r>
              <a:rPr lang="en-US" sz="1800" b="1" dirty="0">
                <a:solidFill>
                  <a:srgbClr val="000066"/>
                </a:solidFill>
              </a:rPr>
              <a:t> </a:t>
            </a:r>
            <a:r>
              <a:rPr lang="en-US" sz="1800" b="1" dirty="0" err="1">
                <a:solidFill>
                  <a:srgbClr val="000066"/>
                </a:solidFill>
              </a:rPr>
              <a:t>nikakva</a:t>
            </a:r>
            <a:r>
              <a:rPr lang="en-US" sz="1800" b="1" dirty="0">
                <a:solidFill>
                  <a:srgbClr val="000066"/>
                </a:solidFill>
              </a:rPr>
              <a:t> </a:t>
            </a:r>
            <a:r>
              <a:rPr lang="en-US" sz="1800" b="1" dirty="0" err="1">
                <a:solidFill>
                  <a:srgbClr val="000066"/>
                </a:solidFill>
              </a:rPr>
              <a:t>već</a:t>
            </a:r>
            <a:r>
              <a:rPr lang="en-US" sz="1800" b="1" dirty="0">
                <a:solidFill>
                  <a:srgbClr val="000066"/>
                </a:solidFill>
              </a:rPr>
              <a:t>,</a:t>
            </a:r>
          </a:p>
          <a:p>
            <a:pPr>
              <a:lnSpc>
                <a:spcPct val="80000"/>
              </a:lnSpc>
            </a:pPr>
            <a:r>
              <a:rPr lang="en-US" sz="1800" b="1" dirty="0" err="1">
                <a:solidFill>
                  <a:srgbClr val="000066"/>
                </a:solidFill>
              </a:rPr>
              <a:t>Nas</a:t>
            </a:r>
            <a:r>
              <a:rPr lang="en-US" sz="1800" b="1" dirty="0">
                <a:solidFill>
                  <a:srgbClr val="000066"/>
                </a:solidFill>
              </a:rPr>
              <a:t> je </a:t>
            </a:r>
            <a:r>
              <a:rPr lang="en-US" sz="1800" b="1" dirty="0" err="1">
                <a:solidFill>
                  <a:srgbClr val="000066"/>
                </a:solidFill>
              </a:rPr>
              <a:t>jedna</a:t>
            </a:r>
            <a:r>
              <a:rPr lang="en-US" sz="1800" b="1" dirty="0">
                <a:solidFill>
                  <a:srgbClr val="000066"/>
                </a:solidFill>
              </a:rPr>
              <a:t> </a:t>
            </a:r>
            <a:r>
              <a:rPr lang="en-US" sz="1800" b="1" dirty="0" err="1">
                <a:solidFill>
                  <a:srgbClr val="000066"/>
                </a:solidFill>
              </a:rPr>
              <a:t>nježna</a:t>
            </a:r>
            <a:r>
              <a:rPr lang="en-US" sz="1800" b="1" dirty="0">
                <a:solidFill>
                  <a:srgbClr val="000066"/>
                </a:solidFill>
              </a:rPr>
              <a:t> </a:t>
            </a:r>
            <a:r>
              <a:rPr lang="en-US" sz="1800" b="1" dirty="0" err="1">
                <a:solidFill>
                  <a:srgbClr val="000066"/>
                </a:solidFill>
              </a:rPr>
              <a:t>majka</a:t>
            </a:r>
            <a:r>
              <a:rPr lang="en-US" sz="1800" b="1" dirty="0">
                <a:solidFill>
                  <a:srgbClr val="000066"/>
                </a:solidFill>
              </a:rPr>
              <a:t> </a:t>
            </a:r>
            <a:r>
              <a:rPr lang="en-US" sz="1800" b="1" dirty="0" err="1">
                <a:solidFill>
                  <a:srgbClr val="000066"/>
                </a:solidFill>
              </a:rPr>
              <a:t>draga</a:t>
            </a:r>
            <a:r>
              <a:rPr lang="en-US" sz="1800" b="1" dirty="0">
                <a:solidFill>
                  <a:srgbClr val="000066"/>
                </a:solidFill>
              </a:rPr>
              <a:t> </a:t>
            </a:r>
            <a:r>
              <a:rPr lang="en-US" sz="1800" b="1" dirty="0" err="1">
                <a:solidFill>
                  <a:srgbClr val="000066"/>
                </a:solidFill>
              </a:rPr>
              <a:t>rodila</a:t>
            </a:r>
            <a:r>
              <a:rPr lang="en-US" sz="1800" b="1" dirty="0">
                <a:solidFill>
                  <a:srgbClr val="000066"/>
                </a:solidFill>
              </a:rPr>
              <a:t>,</a:t>
            </a:r>
          </a:p>
          <a:p>
            <a:pPr>
              <a:lnSpc>
                <a:spcPct val="80000"/>
              </a:lnSpc>
            </a:pPr>
            <a:r>
              <a:rPr lang="en-US" sz="1800" b="1" dirty="0" err="1">
                <a:solidFill>
                  <a:srgbClr val="000066"/>
                </a:solidFill>
              </a:rPr>
              <a:t>Hrvatskim</a:t>
            </a:r>
            <a:r>
              <a:rPr lang="en-US" sz="1800" b="1" dirty="0">
                <a:solidFill>
                  <a:srgbClr val="000066"/>
                </a:solidFill>
              </a:rPr>
              <a:t> </a:t>
            </a:r>
            <a:r>
              <a:rPr lang="en-US" sz="1800" b="1" dirty="0" err="1">
                <a:solidFill>
                  <a:srgbClr val="000066"/>
                </a:solidFill>
              </a:rPr>
              <a:t>nas</a:t>
            </a:r>
            <a:r>
              <a:rPr lang="en-US" sz="1800" b="1" dirty="0">
                <a:solidFill>
                  <a:srgbClr val="000066"/>
                </a:solidFill>
              </a:rPr>
              <a:t>, Bog </a:t>
            </a:r>
            <a:r>
              <a:rPr lang="en-US" sz="1800" b="1" dirty="0" err="1">
                <a:solidFill>
                  <a:srgbClr val="000066"/>
                </a:solidFill>
              </a:rPr>
              <a:t>joj</a:t>
            </a:r>
            <a:r>
              <a:rPr lang="en-US" sz="1800" b="1" dirty="0">
                <a:solidFill>
                  <a:srgbClr val="000066"/>
                </a:solidFill>
              </a:rPr>
              <a:t> </a:t>
            </a:r>
            <a:r>
              <a:rPr lang="en-US" sz="1800" b="1" dirty="0" err="1">
                <a:solidFill>
                  <a:srgbClr val="000066"/>
                </a:solidFill>
              </a:rPr>
              <a:t>plati</a:t>
            </a:r>
            <a:r>
              <a:rPr lang="en-US" sz="1800" b="1" dirty="0">
                <a:solidFill>
                  <a:srgbClr val="000066"/>
                </a:solidFill>
              </a:rPr>
              <a:t>, </a:t>
            </a:r>
            <a:r>
              <a:rPr lang="en-US" sz="1800" b="1" dirty="0" err="1">
                <a:solidFill>
                  <a:srgbClr val="000066"/>
                </a:solidFill>
              </a:rPr>
              <a:t>mlijekom</a:t>
            </a:r>
            <a:r>
              <a:rPr lang="en-US" sz="1800" b="1" dirty="0">
                <a:solidFill>
                  <a:srgbClr val="000066"/>
                </a:solidFill>
              </a:rPr>
              <a:t> </a:t>
            </a:r>
            <a:r>
              <a:rPr lang="en-US" sz="1800" b="1" dirty="0" err="1">
                <a:solidFill>
                  <a:srgbClr val="000066"/>
                </a:solidFill>
              </a:rPr>
              <a:t>dojila</a:t>
            </a:r>
            <a:r>
              <a:rPr lang="en-US" sz="1800" b="1" dirty="0">
                <a:solidFill>
                  <a:srgbClr val="000066"/>
                </a:solidFill>
              </a:rPr>
              <a:t>.</a:t>
            </a:r>
          </a:p>
          <a:p>
            <a:pPr>
              <a:lnSpc>
                <a:spcPct val="80000"/>
              </a:lnSpc>
            </a:pPr>
            <a:endParaRPr lang="en-US" sz="1800" b="1" dirty="0">
              <a:solidFill>
                <a:srgbClr val="000066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1800" b="1" dirty="0" err="1">
                <a:solidFill>
                  <a:srgbClr val="000066"/>
                </a:solidFill>
              </a:rPr>
              <a:t>Sada</a:t>
            </a:r>
            <a:r>
              <a:rPr lang="en-US" sz="1800" b="1" dirty="0">
                <a:solidFill>
                  <a:srgbClr val="000066"/>
                </a:solidFill>
              </a:rPr>
              <a:t> </a:t>
            </a:r>
            <a:r>
              <a:rPr lang="en-US" sz="1800" b="1" dirty="0" err="1">
                <a:solidFill>
                  <a:srgbClr val="000066"/>
                </a:solidFill>
              </a:rPr>
              <a:t>čujmo</a:t>
            </a:r>
            <a:r>
              <a:rPr lang="en-US" sz="1800" b="1" dirty="0">
                <a:solidFill>
                  <a:srgbClr val="000066"/>
                </a:solidFill>
              </a:rPr>
              <a:t> </a:t>
            </a:r>
            <a:r>
              <a:rPr lang="en-US" sz="1800" b="1" dirty="0" err="1">
                <a:solidFill>
                  <a:srgbClr val="000066"/>
                </a:solidFill>
              </a:rPr>
              <a:t>svoje</a:t>
            </a:r>
            <a:r>
              <a:rPr lang="en-US" sz="1800" b="1" dirty="0">
                <a:solidFill>
                  <a:srgbClr val="000066"/>
                </a:solidFill>
              </a:rPr>
              <a:t> sine </a:t>
            </a:r>
            <a:r>
              <a:rPr lang="en-US" sz="1800" b="1" dirty="0" err="1">
                <a:solidFill>
                  <a:srgbClr val="000066"/>
                </a:solidFill>
              </a:rPr>
              <a:t>glasno</a:t>
            </a:r>
            <a:r>
              <a:rPr lang="en-US" sz="1800" b="1" dirty="0">
                <a:solidFill>
                  <a:srgbClr val="000066"/>
                </a:solidFill>
              </a:rPr>
              <a:t> </a:t>
            </a:r>
            <a:r>
              <a:rPr lang="en-US" sz="1800" b="1" dirty="0" err="1">
                <a:solidFill>
                  <a:srgbClr val="000066"/>
                </a:solidFill>
              </a:rPr>
              <a:t>pjevati</a:t>
            </a:r>
            <a:r>
              <a:rPr lang="en-US" sz="1800" b="1" dirty="0">
                <a:solidFill>
                  <a:srgbClr val="000066"/>
                </a:solidFill>
              </a:rPr>
              <a:t>,</a:t>
            </a:r>
          </a:p>
          <a:p>
            <a:pPr>
              <a:lnSpc>
                <a:spcPct val="80000"/>
              </a:lnSpc>
            </a:pPr>
            <a:r>
              <a:rPr lang="en-US" sz="1800" b="1" dirty="0" err="1">
                <a:solidFill>
                  <a:srgbClr val="000066"/>
                </a:solidFill>
              </a:rPr>
              <a:t>Složne</a:t>
            </a:r>
            <a:r>
              <a:rPr lang="en-US" sz="1800" b="1" dirty="0">
                <a:solidFill>
                  <a:srgbClr val="000066"/>
                </a:solidFill>
              </a:rPr>
              <a:t> </a:t>
            </a:r>
            <a:r>
              <a:rPr lang="en-US" sz="1800" b="1" dirty="0" err="1">
                <a:solidFill>
                  <a:srgbClr val="000066"/>
                </a:solidFill>
              </a:rPr>
              <a:t>glase</a:t>
            </a:r>
            <a:r>
              <a:rPr lang="en-US" sz="1800" b="1" dirty="0">
                <a:solidFill>
                  <a:srgbClr val="000066"/>
                </a:solidFill>
              </a:rPr>
              <a:t> u </a:t>
            </a:r>
            <a:r>
              <a:rPr lang="en-US" sz="1800" b="1" dirty="0" err="1">
                <a:solidFill>
                  <a:srgbClr val="000066"/>
                </a:solidFill>
              </a:rPr>
              <a:t>visine</a:t>
            </a:r>
            <a:r>
              <a:rPr lang="en-US" sz="1800" b="1" dirty="0">
                <a:solidFill>
                  <a:srgbClr val="000066"/>
                </a:solidFill>
              </a:rPr>
              <a:t> </a:t>
            </a:r>
            <a:r>
              <a:rPr lang="en-US" sz="1800" b="1" dirty="0" err="1">
                <a:solidFill>
                  <a:srgbClr val="000066"/>
                </a:solidFill>
              </a:rPr>
              <a:t>tako</a:t>
            </a:r>
            <a:r>
              <a:rPr lang="en-US" sz="1800" b="1" dirty="0">
                <a:solidFill>
                  <a:srgbClr val="000066"/>
                </a:solidFill>
              </a:rPr>
              <a:t> </a:t>
            </a:r>
            <a:r>
              <a:rPr lang="en-US" sz="1800" b="1" dirty="0" err="1">
                <a:solidFill>
                  <a:srgbClr val="000066"/>
                </a:solidFill>
              </a:rPr>
              <a:t>dizati</a:t>
            </a:r>
            <a:r>
              <a:rPr lang="en-US" sz="1800" b="1" dirty="0">
                <a:solidFill>
                  <a:srgbClr val="000066"/>
                </a:solidFill>
              </a:rPr>
              <a:t>.</a:t>
            </a:r>
          </a:p>
          <a:p>
            <a:pPr>
              <a:lnSpc>
                <a:spcPct val="80000"/>
              </a:lnSpc>
            </a:pPr>
            <a:r>
              <a:rPr lang="en-US" sz="1800" b="1" dirty="0">
                <a:solidFill>
                  <a:srgbClr val="000066"/>
                </a:solidFill>
              </a:rPr>
              <a:t>Nek se </a:t>
            </a:r>
            <a:r>
              <a:rPr lang="en-US" sz="1800" b="1" dirty="0" err="1">
                <a:solidFill>
                  <a:srgbClr val="000066"/>
                </a:solidFill>
              </a:rPr>
              <a:t>opet</a:t>
            </a:r>
            <a:r>
              <a:rPr lang="en-US" sz="1800" b="1" dirty="0">
                <a:solidFill>
                  <a:srgbClr val="000066"/>
                </a:solidFill>
              </a:rPr>
              <a:t> </a:t>
            </a:r>
            <a:r>
              <a:rPr lang="en-US" sz="1800" b="1" dirty="0" err="1">
                <a:solidFill>
                  <a:srgbClr val="000066"/>
                </a:solidFill>
              </a:rPr>
              <a:t>kolo</a:t>
            </a:r>
            <a:r>
              <a:rPr lang="en-US" sz="1800" b="1" dirty="0">
                <a:solidFill>
                  <a:srgbClr val="000066"/>
                </a:solidFill>
              </a:rPr>
              <a:t> </a:t>
            </a:r>
            <a:r>
              <a:rPr lang="en-US" sz="1800" b="1" dirty="0" err="1">
                <a:solidFill>
                  <a:srgbClr val="000066"/>
                </a:solidFill>
              </a:rPr>
              <a:t>vodi</a:t>
            </a:r>
            <a:r>
              <a:rPr lang="en-US" sz="1800" b="1" dirty="0">
                <a:solidFill>
                  <a:srgbClr val="000066"/>
                </a:solidFill>
              </a:rPr>
              <a:t>, </a:t>
            </a:r>
            <a:r>
              <a:rPr lang="en-US" sz="1800" b="1" dirty="0" err="1">
                <a:solidFill>
                  <a:srgbClr val="000066"/>
                </a:solidFill>
              </a:rPr>
              <a:t>danak</a:t>
            </a:r>
            <a:r>
              <a:rPr lang="en-US" sz="1800" b="1" dirty="0">
                <a:solidFill>
                  <a:srgbClr val="000066"/>
                </a:solidFill>
              </a:rPr>
              <a:t> </a:t>
            </a:r>
            <a:r>
              <a:rPr lang="en-US" sz="1800" b="1" dirty="0" err="1">
                <a:solidFill>
                  <a:srgbClr val="000066"/>
                </a:solidFill>
              </a:rPr>
              <a:t>svetkuje</a:t>
            </a:r>
            <a:r>
              <a:rPr lang="en-US" sz="1800" b="1" dirty="0">
                <a:solidFill>
                  <a:srgbClr val="000066"/>
                </a:solidFill>
              </a:rPr>
              <a:t>,</a:t>
            </a:r>
          </a:p>
          <a:p>
            <a:pPr>
              <a:lnSpc>
                <a:spcPct val="80000"/>
              </a:lnSpc>
            </a:pPr>
            <a:r>
              <a:rPr lang="en-US" sz="1800" b="1" dirty="0" err="1">
                <a:solidFill>
                  <a:srgbClr val="000066"/>
                </a:solidFill>
              </a:rPr>
              <a:t>Hrvatska</a:t>
            </a:r>
            <a:r>
              <a:rPr lang="en-US" sz="1800" b="1" dirty="0">
                <a:solidFill>
                  <a:srgbClr val="000066"/>
                </a:solidFill>
              </a:rPr>
              <a:t> se </a:t>
            </a:r>
            <a:r>
              <a:rPr lang="en-US" sz="1800" b="1" dirty="0" err="1">
                <a:solidFill>
                  <a:srgbClr val="000066"/>
                </a:solidFill>
              </a:rPr>
              <a:t>preporodi</a:t>
            </a:r>
            <a:r>
              <a:rPr lang="en-US" sz="1800" b="1" dirty="0">
                <a:solidFill>
                  <a:srgbClr val="000066"/>
                </a:solidFill>
              </a:rPr>
              <a:t>, sin se </a:t>
            </a:r>
            <a:r>
              <a:rPr lang="en-US" sz="1800" b="1" dirty="0" err="1">
                <a:solidFill>
                  <a:srgbClr val="000066"/>
                </a:solidFill>
              </a:rPr>
              <a:t>raduje</a:t>
            </a:r>
            <a:r>
              <a:rPr lang="en-US" sz="1800" b="1" dirty="0">
                <a:solidFill>
                  <a:srgbClr val="000066"/>
                </a:solidFill>
              </a:rPr>
              <a:t>.</a:t>
            </a:r>
          </a:p>
          <a:p>
            <a:pPr>
              <a:lnSpc>
                <a:spcPct val="80000"/>
              </a:lnSpc>
            </a:pPr>
            <a:endParaRPr lang="en-US" sz="1800" b="1" dirty="0">
              <a:solidFill>
                <a:srgbClr val="00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8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19200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hr-HR" b="1" u="sng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Ivan Kukuljević </a:t>
            </a:r>
            <a:r>
              <a:rPr lang="hr-HR" b="1" u="sng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Sakcinski</a:t>
            </a:r>
            <a:r>
              <a:rPr lang="hr-HR" b="1" u="sng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, </a:t>
            </a:r>
            <a:r>
              <a:rPr lang="hr-HR" b="1" u="sng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Juran</a:t>
            </a:r>
            <a:r>
              <a:rPr lang="hr-HR" b="1" u="sng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i Sofija ili Turci pod Siskom, prva hrvatska drama</a:t>
            </a:r>
            <a:r>
              <a:rPr lang="hr-HR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, 1839.</a:t>
            </a:r>
            <a:endParaRPr 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0854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600200" y="1905000"/>
            <a:ext cx="3570288" cy="1524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Clr>
                <a:srgbClr val="000066"/>
              </a:buClr>
              <a:buSzPct val="124000"/>
              <a:buBlip>
                <a:blip r:embed="rId2"/>
              </a:buBlip>
            </a:pPr>
            <a:r>
              <a:rPr lang="hr-HR" dirty="0">
                <a:solidFill>
                  <a:srgbClr val="000066"/>
                </a:solidFill>
              </a:rPr>
              <a:t>1843.g. održao je prvi govor na hrvatskom jeziku u Saboru</a:t>
            </a:r>
            <a:endParaRPr lang="en-US" dirty="0">
              <a:solidFill>
                <a:srgbClr val="000066"/>
              </a:solidFill>
            </a:endParaRPr>
          </a:p>
        </p:txBody>
      </p:sp>
      <p:pic>
        <p:nvPicPr>
          <p:cNvPr id="108551" name="Picture 7" descr="kukuljevici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181600" y="1600200"/>
            <a:ext cx="3646487" cy="5257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8552" name="Picture 8" descr="j0283786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295400"/>
            <a:ext cx="1219200" cy="996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19200" y="381000"/>
            <a:ext cx="6705600" cy="238125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hr-HR" sz="4400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HRVATSKI NARODNI PREPOROD</a:t>
            </a:r>
            <a:br>
              <a:rPr lang="hr-HR" sz="4400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hr-HR" sz="4400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( 1835.-1848.)</a:t>
            </a:r>
            <a:endParaRPr lang="en-US" sz="44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00100" y="3124200"/>
            <a:ext cx="7543800" cy="2743200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>
              <a:buClr>
                <a:srgbClr val="000066"/>
              </a:buClr>
              <a:buSzPct val="166000"/>
              <a:buBlip>
                <a:blip r:embed="rId2"/>
              </a:buBlip>
            </a:pPr>
            <a:r>
              <a:rPr lang="hr-HR" dirty="0">
                <a:solidFill>
                  <a:srgbClr val="000066"/>
                </a:solidFill>
              </a:rPr>
              <a:t> </a:t>
            </a:r>
            <a:r>
              <a:rPr lang="hr-HR" sz="3200" b="1" dirty="0">
                <a:solidFill>
                  <a:srgbClr val="000066"/>
                </a:solidFill>
              </a:rPr>
              <a:t>razdoblje u kojem pripadnici građanstva, dijela svećenstva i dijela plemstva potiču BUĐENJE NACIONALNE SVIJESTI - osjećaj pripadnosti hrvatskom narodu</a:t>
            </a:r>
            <a:endParaRPr lang="en-US" sz="3200" b="1" dirty="0">
              <a:solidFill>
                <a:srgbClr val="000066"/>
              </a:solidFill>
            </a:endParaRPr>
          </a:p>
        </p:txBody>
      </p:sp>
      <p:pic>
        <p:nvPicPr>
          <p:cNvPr id="83972" name="Picture 4" descr="j0283786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" cy="996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39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39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39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8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371600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hr-HR" sz="4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1842.g. osnovana Matica ilirska </a:t>
            </a:r>
            <a:br>
              <a:rPr lang="hr-HR" sz="4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hr-HR" sz="4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(Matica hrvatska) </a:t>
            </a:r>
            <a:endParaRPr lang="en-US" sz="4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3414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752600"/>
            <a:ext cx="4724400" cy="2362200"/>
          </a:xfrm>
          <a:solidFill>
            <a:schemeClr val="bg1"/>
          </a:solidFill>
        </p:spPr>
        <p:txBody>
          <a:bodyPr/>
          <a:lstStyle/>
          <a:p>
            <a:pPr>
              <a:buSzPct val="136000"/>
              <a:buBlip>
                <a:blip r:embed="rId2"/>
              </a:buBlip>
            </a:pPr>
            <a:r>
              <a:rPr lang="hr-HR" sz="3200" dirty="0">
                <a:solidFill>
                  <a:srgbClr val="000066"/>
                </a:solidFill>
              </a:rPr>
              <a:t>središnjica Matice hrvatske u Zagrebu</a:t>
            </a:r>
          </a:p>
          <a:p>
            <a:pPr>
              <a:buSzPct val="136000"/>
              <a:buBlip>
                <a:blip r:embed="rId2"/>
              </a:buBlip>
            </a:pPr>
            <a:r>
              <a:rPr lang="hr-HR" sz="3200" dirty="0">
                <a:solidFill>
                  <a:srgbClr val="000066"/>
                </a:solidFill>
              </a:rPr>
              <a:t>izdavanje knjiga na hrvatskom jeziku</a:t>
            </a:r>
            <a:endParaRPr lang="en-US" sz="3200" dirty="0">
              <a:solidFill>
                <a:srgbClr val="000066"/>
              </a:solidFill>
            </a:endParaRPr>
          </a:p>
        </p:txBody>
      </p:sp>
      <p:pic>
        <p:nvPicPr>
          <p:cNvPr id="134151" name="Picture 7" descr="Matice_hrvatske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348288" y="1676400"/>
            <a:ext cx="3795712" cy="449421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6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020175" cy="1219200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hr-HR" b="1" u="sng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Vatroslav Lisinski</a:t>
            </a:r>
            <a:r>
              <a:rPr lang="hr-HR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, </a:t>
            </a:r>
            <a:r>
              <a:rPr lang="hr-HR" b="1" u="sng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Ljubav i zloba</a:t>
            </a:r>
            <a:r>
              <a:rPr lang="hr-HR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, </a:t>
            </a:r>
            <a:r>
              <a:rPr lang="hr-HR" b="1" u="sng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prva hrvatska opera,</a:t>
            </a:r>
            <a:r>
              <a:rPr lang="hr-HR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1846.g.</a:t>
            </a:r>
            <a:endParaRPr 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05479" name="Picture 7" descr="slike%5CVatroslavLisinski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470214" y="2209801"/>
            <a:ext cx="3673786" cy="4648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5481" name="Picture 9" descr="nsk0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1789113"/>
            <a:ext cx="5334000" cy="3279775"/>
          </a:xfrm>
          <a:noFill/>
        </p:spPr>
      </p:pic>
      <p:pic>
        <p:nvPicPr>
          <p:cNvPr id="105482" name="Picture 10" descr="j0283786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762000"/>
            <a:ext cx="1219200" cy="996950"/>
          </a:xfrm>
          <a:prstGeom prst="rect">
            <a:avLst/>
          </a:prstGeom>
          <a:noFill/>
        </p:spPr>
      </p:pic>
      <p:sp>
        <p:nvSpPr>
          <p:cNvPr id="6" name="TekstniOkvir 5"/>
          <p:cNvSpPr txBox="1"/>
          <p:nvPr/>
        </p:nvSpPr>
        <p:spPr>
          <a:xfrm>
            <a:off x="2743200" y="6019800"/>
            <a:ext cx="3211007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buBlip>
                <a:blip r:embed="rId5"/>
              </a:buBlip>
            </a:pPr>
            <a:r>
              <a:rPr lang="hr-HR" dirty="0" smtClean="0">
                <a:solidFill>
                  <a:schemeClr val="accent6">
                    <a:lumMod val="75000"/>
                  </a:schemeClr>
                </a:solidFill>
              </a:rPr>
              <a:t> Lisinskom je pravo ime bilo </a:t>
            </a:r>
          </a:p>
          <a:p>
            <a:pPr algn="ctr"/>
            <a:r>
              <a:rPr lang="hr-HR" dirty="0" err="1" smtClean="0">
                <a:solidFill>
                  <a:schemeClr val="accent6">
                    <a:lumMod val="75000"/>
                  </a:schemeClr>
                </a:solidFill>
              </a:rPr>
              <a:t>Ignac</a:t>
            </a:r>
            <a:r>
              <a:rPr lang="hr-HR" dirty="0" smtClean="0">
                <a:solidFill>
                  <a:schemeClr val="accent6">
                    <a:lumMod val="75000"/>
                  </a:schemeClr>
                </a:solidFill>
              </a:rPr>
              <a:t> Fuchs</a:t>
            </a:r>
            <a:endParaRPr lang="hr-HR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8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hr-HR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Preporoditeljice: </a:t>
            </a:r>
            <a:br>
              <a:rPr lang="hr-HR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hr-HR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Sidonija Rubido Erd</a:t>
            </a:r>
            <a:r>
              <a:rPr lang="en-US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ö</a:t>
            </a:r>
            <a:r>
              <a:rPr lang="hr-HR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dy i Dragojla Jarnević</a:t>
            </a:r>
            <a:endParaRPr 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03431" name="Picture 7" descr="jarnovic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791200" y="1600200"/>
            <a:ext cx="2877502" cy="4343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432" name="Picture 8" descr="sidonija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514600" y="1524000"/>
            <a:ext cx="3327400" cy="4648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433" name="Picture 9" descr="j0283786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143000"/>
            <a:ext cx="1219200" cy="996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8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020175" cy="762000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hr-HR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Politički život u doba preporoda</a:t>
            </a:r>
            <a:endParaRPr 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23909" name="AutoShape 5"/>
          <p:cNvSpPr>
            <a:spLocks noChangeArrowheads="1"/>
          </p:cNvSpPr>
          <p:nvPr/>
        </p:nvSpPr>
        <p:spPr bwMode="auto">
          <a:xfrm>
            <a:off x="533400" y="990600"/>
            <a:ext cx="2362200" cy="13716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hr-HR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HORVATSKO- </a:t>
            </a:r>
          </a:p>
          <a:p>
            <a:pPr algn="ctr"/>
            <a:r>
              <a:rPr lang="hr-HR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VUGERSKA </a:t>
            </a:r>
          </a:p>
          <a:p>
            <a:pPr algn="ctr"/>
            <a:r>
              <a:rPr lang="hr-HR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MAĐARONI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23910" name="AutoShape 6"/>
          <p:cNvSpPr>
            <a:spLocks noChangeArrowheads="1"/>
          </p:cNvSpPr>
          <p:nvPr/>
        </p:nvSpPr>
        <p:spPr bwMode="auto">
          <a:xfrm>
            <a:off x="5943600" y="990600"/>
            <a:ext cx="2362200" cy="13716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hr-HR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ILIRSKA</a:t>
            </a:r>
          </a:p>
          <a:p>
            <a:pPr algn="ctr"/>
            <a:r>
              <a:rPr lang="hr-HR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STRANKA-</a:t>
            </a:r>
          </a:p>
          <a:p>
            <a:pPr algn="ctr"/>
            <a:r>
              <a:rPr lang="hr-HR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NARODNJACI</a:t>
            </a:r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3911" name="AutoShape 7"/>
          <p:cNvSpPr>
            <a:spLocks noChangeArrowheads="1"/>
          </p:cNvSpPr>
          <p:nvPr/>
        </p:nvSpPr>
        <p:spPr bwMode="auto">
          <a:xfrm>
            <a:off x="6553200" y="2362200"/>
            <a:ext cx="1066800" cy="10668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912" name="AutoShape 8"/>
          <p:cNvSpPr>
            <a:spLocks noChangeArrowheads="1"/>
          </p:cNvSpPr>
          <p:nvPr/>
        </p:nvSpPr>
        <p:spPr bwMode="auto">
          <a:xfrm>
            <a:off x="5867400" y="3429000"/>
            <a:ext cx="2362200" cy="10668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hr-HR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ZA UJEDINJENJE</a:t>
            </a:r>
            <a:endParaRPr lang="en-US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3913" name="AutoShape 9"/>
          <p:cNvSpPr>
            <a:spLocks noChangeArrowheads="1"/>
          </p:cNvSpPr>
          <p:nvPr/>
        </p:nvSpPr>
        <p:spPr bwMode="auto">
          <a:xfrm>
            <a:off x="533400" y="3048000"/>
            <a:ext cx="2362200" cy="13716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hr-HR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ZA ŠTO BOLJE </a:t>
            </a:r>
          </a:p>
          <a:p>
            <a:pPr algn="ctr"/>
            <a:r>
              <a:rPr lang="hr-HR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VEZE S MAĐARIMA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23914" name="AutoShape 10"/>
          <p:cNvSpPr>
            <a:spLocks noChangeArrowheads="1"/>
          </p:cNvSpPr>
          <p:nvPr/>
        </p:nvSpPr>
        <p:spPr bwMode="auto">
          <a:xfrm>
            <a:off x="1143000" y="2286000"/>
            <a:ext cx="990600" cy="9144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3915" name="AutoShape 11"/>
          <p:cNvSpPr>
            <a:spLocks noChangeArrowheads="1"/>
          </p:cNvSpPr>
          <p:nvPr/>
        </p:nvSpPr>
        <p:spPr bwMode="auto">
          <a:xfrm>
            <a:off x="2895600" y="1066800"/>
            <a:ext cx="3048000" cy="1752600"/>
          </a:xfrm>
          <a:prstGeom prst="leftRightArrow">
            <a:avLst>
              <a:gd name="adj1" fmla="val 50000"/>
              <a:gd name="adj2" fmla="val 3478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hr-HR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1845.</a:t>
            </a:r>
          </a:p>
          <a:p>
            <a:pPr algn="ctr"/>
            <a:r>
              <a:rPr lang="hr-HR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“SRPANJSKE ŽRTVE “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23916" name="Picture 12" descr="j0283786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" cy="996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3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3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23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23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23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23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23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09" grpId="0" animBg="1"/>
      <p:bldP spid="123910" grpId="0" animBg="1"/>
      <p:bldP spid="123911" grpId="0" animBg="1"/>
      <p:bldP spid="123912" grpId="0" animBg="1"/>
      <p:bldP spid="123913" grpId="0" animBg="1"/>
      <p:bldP spid="123914" grpId="0" animBg="1"/>
      <p:bldP spid="12391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6" name="Rectangle 4"/>
          <p:cNvSpPr>
            <a:spLocks noGrp="1" noChangeArrowheads="1"/>
          </p:cNvSpPr>
          <p:nvPr>
            <p:ph type="title"/>
          </p:nvPr>
        </p:nvSpPr>
        <p:spPr>
          <a:xfrm>
            <a:off x="61912" y="0"/>
            <a:ext cx="9020175" cy="1524000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hr-HR" sz="4400" b="1" u="sng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1847. –hrvatski jezik proglašen službenim</a:t>
            </a:r>
            <a:endParaRPr lang="en-US" sz="4400" b="1" u="sng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2595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2895600" y="4800600"/>
            <a:ext cx="6096000" cy="1828800"/>
          </a:xfrm>
          <a:solidFill>
            <a:schemeClr val="bg1"/>
          </a:solidFill>
        </p:spPr>
        <p:txBody>
          <a:bodyPr/>
          <a:lstStyle/>
          <a:p>
            <a:pPr>
              <a:buClr>
                <a:srgbClr val="FF0000"/>
              </a:buClr>
              <a:buSzPct val="169000"/>
              <a:buBlip>
                <a:blip r:embed="rId2"/>
              </a:buBlip>
            </a:pPr>
            <a:r>
              <a:rPr lang="hr-HR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1847. Hrvatski sabor donio je odluku da se “…hrvatski jezik ima uzvisiti na onu čast, vrijednost i valjanost koje je dosad uživao latinski jezik.”</a:t>
            </a:r>
            <a:endParaRPr lang="en-US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5959" name="Picture 7" descr="250px-Hrvatski_sabor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686050" y="1600200"/>
            <a:ext cx="3771900" cy="3017796"/>
          </a:xfrm>
          <a:noFill/>
        </p:spPr>
      </p:pic>
      <p:pic>
        <p:nvPicPr>
          <p:cNvPr id="125960" name="Picture 8" descr="j0283786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838200"/>
            <a:ext cx="1219200" cy="996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4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020175" cy="1066800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hr-HR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Vlaho Bukovac, Hrvatski narodni preporod, svečani zastor HNK u Zagrebu</a:t>
            </a:r>
            <a:endParaRPr 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28006" name="Picture 6" descr="Vlaho_Bukovac%2C_Hrvatski_preporod_%28svecani_zastor_Hrvatskog_narodnog_kazalista_u_Zagrebu%29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438400" y="1447800"/>
            <a:ext cx="6705600" cy="49053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2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14400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hr-HR" sz="3600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Ilirizam u svakodnevnom životu</a:t>
            </a:r>
            <a:endParaRPr lang="en-US" sz="3600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30056" name="Picture 8" descr="grbga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3400" y="1143000"/>
            <a:ext cx="3387725" cy="3478213"/>
          </a:xfrm>
          <a:noFill/>
        </p:spPr>
      </p:pic>
      <p:pic>
        <p:nvPicPr>
          <p:cNvPr id="130057" name="Picture 9" descr="grble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114800" y="1219200"/>
            <a:ext cx="4572000" cy="3136900"/>
          </a:xfrm>
          <a:noFill/>
        </p:spPr>
      </p:pic>
      <p:pic>
        <p:nvPicPr>
          <p:cNvPr id="130058" name="Picture 10" descr="grbosr1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572000" y="4525963"/>
            <a:ext cx="3810000" cy="233203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413668" y="228600"/>
            <a:ext cx="6316663" cy="655638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hr-HR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Za domaći rad</a:t>
            </a:r>
            <a:endParaRPr 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08906" y="1219200"/>
            <a:ext cx="6326188" cy="1524000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buClr>
                <a:srgbClr val="000066"/>
              </a:buClr>
              <a:buSzPct val="136000"/>
              <a:buBlip>
                <a:blip r:embed="rId2"/>
              </a:buBlip>
            </a:pPr>
            <a:r>
              <a:rPr lang="hr-HR" sz="2800" dirty="0">
                <a:solidFill>
                  <a:srgbClr val="000066"/>
                </a:solidFill>
              </a:rPr>
              <a:t>izabrati jednog preporoditelja ili preporoditeljicu te napisati njihov životopis ( u 1.-om licu jednine )</a:t>
            </a:r>
            <a:r>
              <a:rPr lang="hr-HR" sz="2800" dirty="0"/>
              <a:t> 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2286000" cy="609600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hr-HR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Ponovimo!</a:t>
            </a:r>
            <a:endParaRPr 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93988" y="0"/>
            <a:ext cx="6450012" cy="6858000"/>
          </a:xfrm>
          <a:solidFill>
            <a:schemeClr val="bg1"/>
          </a:solidFill>
        </p:spPr>
        <p:txBody>
          <a:bodyPr/>
          <a:lstStyle/>
          <a:p>
            <a:pPr>
              <a:buClr>
                <a:srgbClr val="000066"/>
              </a:buClr>
              <a:buFont typeface="Wingdings" pitchFamily="2" charset="2"/>
              <a:buChar char="q"/>
            </a:pPr>
            <a:r>
              <a:rPr lang="hr-HR" sz="2000">
                <a:solidFill>
                  <a:srgbClr val="000066"/>
                </a:solidFill>
              </a:rPr>
              <a:t>Kako je mađarizacija utjecala na buđenje nacionalne svijesti u Hrvatskoj?</a:t>
            </a:r>
          </a:p>
          <a:p>
            <a:pPr>
              <a:buClr>
                <a:srgbClr val="000066"/>
              </a:buClr>
              <a:buFont typeface="Wingdings" pitchFamily="2" charset="2"/>
              <a:buChar char="q"/>
            </a:pPr>
            <a:r>
              <a:rPr lang="hr-HR" sz="2000">
                <a:solidFill>
                  <a:srgbClr val="000066"/>
                </a:solidFill>
              </a:rPr>
              <a:t>Opiši ulogu Ljudevita Gaja.</a:t>
            </a:r>
          </a:p>
          <a:p>
            <a:pPr>
              <a:buClr>
                <a:srgbClr val="000066"/>
              </a:buClr>
              <a:buFont typeface="Wingdings" pitchFamily="2" charset="2"/>
              <a:buChar char="q"/>
            </a:pPr>
            <a:r>
              <a:rPr lang="hr-HR" sz="2000">
                <a:solidFill>
                  <a:srgbClr val="000066"/>
                </a:solidFill>
              </a:rPr>
              <a:t>Zašto su se hrvatski preporoditelji nazivali ilircima?</a:t>
            </a:r>
          </a:p>
          <a:p>
            <a:pPr>
              <a:buClr>
                <a:srgbClr val="000066"/>
              </a:buClr>
              <a:buFont typeface="Wingdings" pitchFamily="2" charset="2"/>
              <a:buChar char="q"/>
            </a:pPr>
            <a:r>
              <a:rPr lang="hr-HR" sz="2000">
                <a:solidFill>
                  <a:srgbClr val="000066"/>
                </a:solidFill>
              </a:rPr>
              <a:t>Što je Disertacija?</a:t>
            </a:r>
          </a:p>
          <a:p>
            <a:pPr>
              <a:buClr>
                <a:srgbClr val="000066"/>
              </a:buClr>
              <a:buFont typeface="Wingdings" pitchFamily="2" charset="2"/>
              <a:buChar char="q"/>
            </a:pPr>
            <a:r>
              <a:rPr lang="hr-HR" sz="2000">
                <a:solidFill>
                  <a:srgbClr val="000066"/>
                </a:solidFill>
              </a:rPr>
              <a:t>Opiši politički program preporoda.</a:t>
            </a:r>
          </a:p>
          <a:p>
            <a:pPr>
              <a:buClr>
                <a:srgbClr val="000066"/>
              </a:buClr>
              <a:buFont typeface="Wingdings" pitchFamily="2" charset="2"/>
              <a:buChar char="q"/>
            </a:pPr>
            <a:r>
              <a:rPr lang="hr-HR" sz="2000">
                <a:solidFill>
                  <a:srgbClr val="000066"/>
                </a:solidFill>
              </a:rPr>
              <a:t>Na koje su sve načine preporoditelji nastojali proširiti uporabu hrvatskog jezika?</a:t>
            </a:r>
          </a:p>
          <a:p>
            <a:pPr>
              <a:buClr>
                <a:srgbClr val="000066"/>
              </a:buClr>
              <a:buFont typeface="Wingdings" pitchFamily="2" charset="2"/>
              <a:buChar char="q"/>
            </a:pPr>
            <a:r>
              <a:rPr lang="hr-HR" sz="2000">
                <a:solidFill>
                  <a:srgbClr val="000066"/>
                </a:solidFill>
              </a:rPr>
              <a:t>Što misliš zašto su Novine horvatzke izlazile u tako niskoj nakladi ( 726 primjeraka )?</a:t>
            </a:r>
          </a:p>
          <a:p>
            <a:pPr>
              <a:buClr>
                <a:srgbClr val="000066"/>
              </a:buClr>
              <a:buFont typeface="Wingdings" pitchFamily="2" charset="2"/>
              <a:buChar char="q"/>
            </a:pPr>
            <a:r>
              <a:rPr lang="hr-HR" sz="2000">
                <a:solidFill>
                  <a:srgbClr val="000066"/>
                </a:solidFill>
              </a:rPr>
              <a:t>Što su budnice?</a:t>
            </a:r>
          </a:p>
          <a:p>
            <a:pPr>
              <a:buClr>
                <a:srgbClr val="000066"/>
              </a:buClr>
              <a:buFont typeface="Wingdings" pitchFamily="2" charset="2"/>
              <a:buChar char="q"/>
            </a:pPr>
            <a:r>
              <a:rPr lang="hr-HR" sz="2000">
                <a:solidFill>
                  <a:srgbClr val="000066"/>
                </a:solidFill>
              </a:rPr>
              <a:t>Čemu su služile čitaonice?</a:t>
            </a:r>
          </a:p>
          <a:p>
            <a:pPr>
              <a:buClr>
                <a:srgbClr val="000066"/>
              </a:buClr>
              <a:buFont typeface="Wingdings" pitchFamily="2" charset="2"/>
              <a:buChar char="q"/>
            </a:pPr>
            <a:r>
              <a:rPr lang="hr-HR" sz="2000">
                <a:solidFill>
                  <a:srgbClr val="000066"/>
                </a:solidFill>
              </a:rPr>
              <a:t>Za što su se zauzimali pripadnici Horvatsko-vugerske stranke?</a:t>
            </a:r>
          </a:p>
          <a:p>
            <a:pPr>
              <a:buClr>
                <a:srgbClr val="000066"/>
              </a:buClr>
              <a:buFont typeface="Wingdings" pitchFamily="2" charset="2"/>
              <a:buChar char="q"/>
            </a:pPr>
            <a:r>
              <a:rPr lang="hr-HR" sz="2000">
                <a:solidFill>
                  <a:srgbClr val="000066"/>
                </a:solidFill>
              </a:rPr>
              <a:t>Zašto su se protivili ilircima?</a:t>
            </a:r>
          </a:p>
          <a:p>
            <a:pPr>
              <a:buClr>
                <a:srgbClr val="000066"/>
              </a:buClr>
              <a:buFont typeface="Wingdings" pitchFamily="2" charset="2"/>
              <a:buChar char="q"/>
            </a:pPr>
            <a:r>
              <a:rPr lang="hr-HR" sz="2000">
                <a:solidFill>
                  <a:srgbClr val="000066"/>
                </a:solidFill>
              </a:rPr>
              <a:t>Za što se zauzimala Ilirska (Narodna) stranka?</a:t>
            </a:r>
          </a:p>
          <a:p>
            <a:pPr>
              <a:buClr>
                <a:srgbClr val="000066"/>
              </a:buClr>
              <a:buFont typeface="Wingdings" pitchFamily="2" charset="2"/>
              <a:buChar char="q"/>
            </a:pPr>
            <a:r>
              <a:rPr lang="hr-HR" sz="2000">
                <a:solidFill>
                  <a:srgbClr val="000066"/>
                </a:solidFill>
              </a:rPr>
              <a:t>Zašto su se ilirci odrekli ilirskog imena?</a:t>
            </a:r>
          </a:p>
          <a:p>
            <a:pPr>
              <a:buClr>
                <a:srgbClr val="000066"/>
              </a:buClr>
              <a:buFont typeface="Wingdings" pitchFamily="2" charset="2"/>
              <a:buChar char="q"/>
            </a:pPr>
            <a:r>
              <a:rPr lang="hr-HR" sz="2000">
                <a:solidFill>
                  <a:srgbClr val="000066"/>
                </a:solidFill>
              </a:rPr>
              <a:t>Što je u vezi s hrvatskim jezikom odlučeno 1847.g.?	</a:t>
            </a:r>
            <a:endParaRPr lang="en-US" sz="2000">
              <a:solidFill>
                <a:srgbClr val="00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171700" y="1143000"/>
            <a:ext cx="4914900" cy="16764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hr-HR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PREPOROD U DALMACIJI I </a:t>
            </a:r>
            <a:r>
              <a:rPr lang="hr-HR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ISTRI</a:t>
            </a:r>
            <a:endParaRPr lang="en-US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3619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2667000" y="3429000"/>
            <a:ext cx="4114800" cy="990600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hr-HR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 druga polovica 19. stoljeća )</a:t>
            </a:r>
            <a:endParaRPr lang="en-US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6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66800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hr-HR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Položaj hrvatskih zemalja unutar Habsburške </a:t>
            </a:r>
            <a:r>
              <a:rPr lang="hr-HR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Monarhije- RASCJEPKANOST</a:t>
            </a:r>
            <a:endParaRPr lang="en-US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85000" name="Picture 8" descr="Picture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124200" y="1066800"/>
            <a:ext cx="6019800" cy="57912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>
          <a:xfrm>
            <a:off x="0" y="0"/>
            <a:ext cx="3505200" cy="838200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hr-HR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Politički položaj</a:t>
            </a:r>
            <a:endParaRPr lang="hr-HR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1" name="Zaobljeni pravokutnik 20"/>
          <p:cNvSpPr/>
          <p:nvPr/>
        </p:nvSpPr>
        <p:spPr>
          <a:xfrm>
            <a:off x="2019300" y="1981200"/>
            <a:ext cx="5105400" cy="2362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2" name="Pravokutnik s dijagonalno odsječenim kutom 21"/>
          <p:cNvSpPr/>
          <p:nvPr/>
        </p:nvSpPr>
        <p:spPr>
          <a:xfrm>
            <a:off x="4800600" y="2133600"/>
            <a:ext cx="2133600" cy="1447800"/>
          </a:xfrm>
          <a:prstGeom prst="snip2Diag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cxnSp>
        <p:nvCxnSpPr>
          <p:cNvPr id="24" name="Ravni poveznik sa strelicom 23"/>
          <p:cNvCxnSpPr/>
          <p:nvPr/>
        </p:nvCxnSpPr>
        <p:spPr>
          <a:xfrm rot="16200000" flipH="1">
            <a:off x="6324600" y="4114800"/>
            <a:ext cx="914400" cy="609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5" name="TekstniOkvir 24"/>
          <p:cNvSpPr txBox="1"/>
          <p:nvPr/>
        </p:nvSpPr>
        <p:spPr>
          <a:xfrm>
            <a:off x="6400800" y="5029200"/>
            <a:ext cx="2057400" cy="6463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hr-HR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HABSBURŠKA MONARHIJA</a:t>
            </a:r>
            <a:endParaRPr lang="hr-HR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cxnSp>
        <p:nvCxnSpPr>
          <p:cNvPr id="28" name="Ravni poveznik sa strelicom 27"/>
          <p:cNvCxnSpPr/>
          <p:nvPr/>
        </p:nvCxnSpPr>
        <p:spPr>
          <a:xfrm flipV="1">
            <a:off x="5715000" y="1447800"/>
            <a:ext cx="1066800" cy="914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9" name="TekstniOkvir 28"/>
          <p:cNvSpPr txBox="1"/>
          <p:nvPr/>
        </p:nvSpPr>
        <p:spPr>
          <a:xfrm>
            <a:off x="4876800" y="609600"/>
            <a:ext cx="3471976" cy="6463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hr-HR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ZEMLJE SVETOG STJEPANA-</a:t>
            </a:r>
          </a:p>
          <a:p>
            <a:pPr algn="ctr"/>
            <a:r>
              <a:rPr lang="hr-HR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UGARSKA</a:t>
            </a:r>
            <a:endParaRPr lang="hr-HR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30" name="Broš 29"/>
          <p:cNvSpPr/>
          <p:nvPr/>
        </p:nvSpPr>
        <p:spPr>
          <a:xfrm>
            <a:off x="2057400" y="2133600"/>
            <a:ext cx="2514600" cy="1981200"/>
          </a:xfrm>
          <a:prstGeom prst="plaqu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cxnSp>
        <p:nvCxnSpPr>
          <p:cNvPr id="32" name="Ravni poveznik sa strelicom 31"/>
          <p:cNvCxnSpPr/>
          <p:nvPr/>
        </p:nvCxnSpPr>
        <p:spPr>
          <a:xfrm rot="16200000" flipH="1">
            <a:off x="2743200" y="4572000"/>
            <a:ext cx="1447800" cy="76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4" name="Jednakokračni trokut 33"/>
          <p:cNvSpPr/>
          <p:nvPr/>
        </p:nvSpPr>
        <p:spPr>
          <a:xfrm>
            <a:off x="2362200" y="2590800"/>
            <a:ext cx="533400" cy="609600"/>
          </a:xfrm>
          <a:prstGeom prst="triangl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cxnSp>
        <p:nvCxnSpPr>
          <p:cNvPr id="36" name="Ravni poveznik sa strelicom 35"/>
          <p:cNvCxnSpPr/>
          <p:nvPr/>
        </p:nvCxnSpPr>
        <p:spPr>
          <a:xfrm rot="5400000">
            <a:off x="1295400" y="2857500"/>
            <a:ext cx="533400" cy="1143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7" name="TekstniOkvir 36"/>
          <p:cNvSpPr txBox="1"/>
          <p:nvPr/>
        </p:nvSpPr>
        <p:spPr>
          <a:xfrm>
            <a:off x="228600" y="3810000"/>
            <a:ext cx="1544013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hr-HR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ISTRA I </a:t>
            </a:r>
          </a:p>
          <a:p>
            <a:pPr algn="ctr"/>
            <a:r>
              <a:rPr lang="hr-HR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DLAMACIJA</a:t>
            </a:r>
            <a:endParaRPr lang="hr-HR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8" name="TekstniOkvir 37"/>
          <p:cNvSpPr txBox="1"/>
          <p:nvPr/>
        </p:nvSpPr>
        <p:spPr>
          <a:xfrm>
            <a:off x="3124200" y="5638800"/>
            <a:ext cx="1646605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hr-HR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AUSTRIJSKE</a:t>
            </a:r>
          </a:p>
          <a:p>
            <a:pPr algn="ctr"/>
            <a:r>
              <a:rPr lang="hr-HR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ZEMLJE</a:t>
            </a:r>
            <a:endParaRPr lang="hr-HR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5" grpId="0" animBg="1"/>
      <p:bldP spid="29" grpId="0" animBg="1"/>
      <p:bldP spid="30" grpId="0" animBg="1"/>
      <p:bldP spid="34" grpId="0" animBg="1"/>
      <p:bldP spid="37" grpId="0" animBg="1"/>
      <p:bldP spid="3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0" y="0"/>
            <a:ext cx="2554287" cy="884238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hr-H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Ponovimo!</a:t>
            </a:r>
            <a:endParaRPr lang="hr-HR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438400" y="533400"/>
            <a:ext cx="6326187" cy="6172200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>
              <a:buSzPct val="127000"/>
              <a:buBlip>
                <a:blip r:embed="rId2"/>
              </a:buBlip>
            </a:pPr>
            <a:r>
              <a:rPr lang="hr-H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Objasni pojam HRVATSKI NARODNI PREPOROD ( ili Ilirski pokret)!</a:t>
            </a:r>
          </a:p>
          <a:p>
            <a:pPr>
              <a:buSzPct val="127000"/>
              <a:buBlip>
                <a:blip r:embed="rId2"/>
              </a:buBlip>
            </a:pPr>
            <a:r>
              <a:rPr lang="hr-H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Koje razdoblje hrvatske povijesti nazivamo preporodnim dobom? </a:t>
            </a:r>
          </a:p>
          <a:p>
            <a:pPr>
              <a:buSzPct val="127000"/>
              <a:buBlip>
                <a:blip r:embed="rId2"/>
              </a:buBlip>
            </a:pPr>
            <a:r>
              <a:rPr lang="hr-H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Koji su bili ciljevi Hrvatskog narodnog preporoda?</a:t>
            </a:r>
          </a:p>
          <a:p>
            <a:pPr>
              <a:buSzPct val="127000"/>
              <a:buBlip>
                <a:blip r:embed="rId2"/>
              </a:buBlip>
            </a:pPr>
            <a:r>
              <a:rPr lang="hr-H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Navedi najvažnije preporoditelje!</a:t>
            </a:r>
          </a:p>
          <a:p>
            <a:pPr>
              <a:buSzPct val="127000"/>
              <a:buBlip>
                <a:blip r:embed="rId2"/>
              </a:buBlip>
            </a:pPr>
            <a:r>
              <a:rPr lang="hr-H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Objasni važnost Gajeve Kratke osnove!</a:t>
            </a:r>
          </a:p>
          <a:p>
            <a:pPr>
              <a:buSzPct val="127000"/>
              <a:buBlip>
                <a:blip r:embed="rId2"/>
              </a:buBlip>
            </a:pPr>
            <a:r>
              <a:rPr lang="hr-H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Navedi neka od kulturnih postignuća preporodnog doba!</a:t>
            </a:r>
          </a:p>
          <a:p>
            <a:pPr>
              <a:buSzPct val="127000"/>
              <a:buBlip>
                <a:blip r:embed="rId2"/>
              </a:buBlip>
            </a:pPr>
            <a:r>
              <a:rPr lang="hr-H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Koje se političke stranke javljaju u doba preporoda?</a:t>
            </a:r>
          </a:p>
          <a:p>
            <a:pPr>
              <a:buSzPct val="127000"/>
              <a:buBlip>
                <a:blip r:embed="rId2"/>
              </a:buBlip>
            </a:pPr>
            <a:r>
              <a:rPr lang="hr-H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Kojim događajem je okrunjeno razdoblje hrvatskog narodnog preporoda?</a:t>
            </a:r>
          </a:p>
          <a:p>
            <a:endParaRPr lang="hr-HR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endParaRPr lang="hr-HR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4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3276600" cy="1143000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hr-HR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Dalmacija i Istra- austrijska uprava</a:t>
            </a:r>
            <a:endParaRPr 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48486" name="Picture 6" descr="Picture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819400" y="914400"/>
            <a:ext cx="5943600" cy="57181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>
          <a:xfrm>
            <a:off x="2827337" y="152400"/>
            <a:ext cx="6316663" cy="1447800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hr-HR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Društvene i gospodarske prilike u Dalmaciji u prvoj polovici 19. stoljeća</a:t>
            </a:r>
            <a:endParaRPr lang="en-US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4600" y="2209800"/>
            <a:ext cx="6400800" cy="4114800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>
              <a:buClr>
                <a:srgbClr val="000066"/>
              </a:buClr>
              <a:buBlip>
                <a:blip r:embed="rId2"/>
              </a:buBlip>
            </a:pPr>
            <a:r>
              <a:rPr lang="hr-HR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nacionalan struktura:</a:t>
            </a:r>
          </a:p>
          <a:p>
            <a:pPr lvl="1">
              <a:buClr>
                <a:srgbClr val="000066"/>
              </a:buClr>
              <a:buBlip>
                <a:blip r:embed="rId2"/>
              </a:buBlip>
            </a:pPr>
            <a:r>
              <a:rPr lang="hr-HR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većina: Hrvati</a:t>
            </a:r>
          </a:p>
          <a:p>
            <a:pPr lvl="1">
              <a:buClr>
                <a:srgbClr val="000066"/>
              </a:buClr>
              <a:buBlip>
                <a:blip r:embed="rId2"/>
              </a:buBlip>
            </a:pPr>
            <a:r>
              <a:rPr lang="hr-HR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manjine: Talijani, Srbi i Slovenci</a:t>
            </a:r>
          </a:p>
          <a:p>
            <a:pPr>
              <a:buClr>
                <a:srgbClr val="000066"/>
              </a:buClr>
              <a:buBlip>
                <a:blip r:embed="rId2"/>
              </a:buBlip>
            </a:pPr>
            <a:r>
              <a:rPr lang="hr-HR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službeni jezik: talijanski</a:t>
            </a:r>
          </a:p>
          <a:p>
            <a:pPr>
              <a:buClr>
                <a:srgbClr val="000066"/>
              </a:buClr>
              <a:buBlip>
                <a:blip r:embed="rId2"/>
              </a:buBlip>
            </a:pPr>
            <a:r>
              <a:rPr lang="hr-HR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gospodarstvo: poljodjelstvo: vinova loza i maslina; brodarstvo: propadanje jedrenjaka; promet: slaba povezanost</a:t>
            </a:r>
          </a:p>
          <a:p>
            <a:pPr>
              <a:buClr>
                <a:srgbClr val="000066"/>
              </a:buClr>
              <a:buBlip>
                <a:blip r:embed="rId2"/>
              </a:buBlip>
            </a:pPr>
            <a:r>
              <a:rPr lang="hr-HR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pod utjecajem preporodnih ideja iz Banske Hrvatske:1844. - Zora dalmatinska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38244" name="Picture 4" descr="resiz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743200" cy="2076450"/>
          </a:xfrm>
          <a:prstGeom prst="rect">
            <a:avLst/>
          </a:prstGeom>
          <a:noFill/>
        </p:spPr>
      </p:pic>
      <p:sp>
        <p:nvSpPr>
          <p:cNvPr id="138245" name="Text Box 5"/>
          <p:cNvSpPr txBox="1">
            <a:spLocks noChangeArrowheads="1"/>
          </p:cNvSpPr>
          <p:nvPr/>
        </p:nvSpPr>
        <p:spPr bwMode="auto">
          <a:xfrm>
            <a:off x="0" y="2133600"/>
            <a:ext cx="1298753" cy="46166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hr-HR" sz="2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bracera</a:t>
            </a:r>
            <a:endParaRPr lang="en-US" sz="2400" dirty="0">
              <a:solidFill>
                <a:srgbClr val="00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8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hr-HR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Odjeci </a:t>
            </a:r>
            <a:r>
              <a:rPr lang="hr-HR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preporoda- Zora </a:t>
            </a:r>
            <a:r>
              <a:rPr lang="hr-HR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dalmatinska, 1844.g.</a:t>
            </a:r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3926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5410200" y="1295400"/>
            <a:ext cx="3570288" cy="4267200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>
              <a:buBlip>
                <a:blip r:embed="rId2"/>
              </a:buBlip>
            </a:pPr>
            <a:r>
              <a:rPr lang="hr-HR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Ilirske ideje hrvatskih preporoditelja imale su odjeka u Dalmaciji: </a:t>
            </a:r>
            <a:r>
              <a:rPr lang="hr-HR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Ante </a:t>
            </a:r>
            <a:r>
              <a:rPr lang="hr-HR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Kuzmanić</a:t>
            </a:r>
            <a:r>
              <a:rPr lang="hr-HR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hr-HR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pokreće časopis Zora dalmatinska</a:t>
            </a:r>
          </a:p>
          <a:p>
            <a:pPr>
              <a:buBlip>
                <a:blip r:embed="rId2"/>
              </a:buBlip>
            </a:pPr>
            <a:r>
              <a:rPr lang="hr-HR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u prvom broju na naslovnici objavljena je pjesma Petra </a:t>
            </a:r>
            <a:r>
              <a:rPr lang="hr-HR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Preradovića </a:t>
            </a:r>
            <a:r>
              <a:rPr lang="hr-HR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Zora puca, bit će dana</a:t>
            </a:r>
          </a:p>
          <a:p>
            <a:pPr>
              <a:buBlip>
                <a:blip r:embed="rId2"/>
              </a:buBlip>
            </a:pPr>
            <a:r>
              <a:rPr lang="hr-HR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Kuzmanić</a:t>
            </a:r>
            <a:r>
              <a:rPr lang="hr-HR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je prihvatio štokavsko narječje ikavskog izgovora kao zajedničko svim Hrvatima</a:t>
            </a:r>
            <a:endParaRPr lang="en-US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39271" name="Picture 7" descr="STG5204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057400" y="1447800"/>
            <a:ext cx="3148013" cy="4572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>
          <a:xfrm>
            <a:off x="2703513" y="0"/>
            <a:ext cx="6316662" cy="1417638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hr-HR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Petar Preradović, Zora puca, bit će dana</a:t>
            </a:r>
            <a:endParaRPr 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693988" y="1600201"/>
            <a:ext cx="3086100" cy="4267200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>
              <a:lnSpc>
                <a:spcPct val="90000"/>
              </a:lnSpc>
            </a:pPr>
            <a:r>
              <a:rPr lang="hr-HR" sz="1600" dirty="0" err="1">
                <a:solidFill>
                  <a:srgbClr val="000066"/>
                </a:solidFill>
              </a:rPr>
              <a:t>Polnoć</a:t>
            </a:r>
            <a:r>
              <a:rPr lang="hr-HR" sz="1600" dirty="0">
                <a:solidFill>
                  <a:srgbClr val="000066"/>
                </a:solidFill>
              </a:rPr>
              <a:t> prođe - što me budi </a:t>
            </a:r>
          </a:p>
          <a:p>
            <a:pPr>
              <a:lnSpc>
                <a:spcPct val="90000"/>
              </a:lnSpc>
            </a:pPr>
            <a:r>
              <a:rPr lang="hr-HR" sz="1600" dirty="0">
                <a:solidFill>
                  <a:srgbClr val="000066"/>
                </a:solidFill>
              </a:rPr>
              <a:t>U to doba iz sna moga? </a:t>
            </a:r>
          </a:p>
          <a:p>
            <a:pPr>
              <a:lnSpc>
                <a:spcPct val="90000"/>
              </a:lnSpc>
            </a:pPr>
            <a:r>
              <a:rPr lang="hr-HR" sz="1600" dirty="0">
                <a:solidFill>
                  <a:srgbClr val="000066"/>
                </a:solidFill>
              </a:rPr>
              <a:t>Žice same zaigraše </a:t>
            </a:r>
          </a:p>
          <a:p>
            <a:pPr>
              <a:lnSpc>
                <a:spcPct val="90000"/>
              </a:lnSpc>
            </a:pPr>
            <a:r>
              <a:rPr lang="hr-HR" sz="1600" dirty="0">
                <a:solidFill>
                  <a:srgbClr val="000066"/>
                </a:solidFill>
              </a:rPr>
              <a:t>Na guslama djeda moga, </a:t>
            </a:r>
          </a:p>
          <a:p>
            <a:pPr>
              <a:lnSpc>
                <a:spcPct val="90000"/>
              </a:lnSpc>
            </a:pPr>
            <a:r>
              <a:rPr lang="hr-HR" sz="1600" dirty="0">
                <a:solidFill>
                  <a:srgbClr val="000066"/>
                </a:solidFill>
              </a:rPr>
              <a:t>Zaigraše istihana: </a:t>
            </a:r>
          </a:p>
          <a:p>
            <a:pPr>
              <a:lnSpc>
                <a:spcPct val="90000"/>
              </a:lnSpc>
            </a:pPr>
            <a:r>
              <a:rPr lang="hr-HR" sz="1600" dirty="0">
                <a:solidFill>
                  <a:srgbClr val="000066"/>
                </a:solidFill>
              </a:rPr>
              <a:t>"Zora puca, bit će dana!" </a:t>
            </a:r>
          </a:p>
          <a:p>
            <a:pPr>
              <a:lnSpc>
                <a:spcPct val="90000"/>
              </a:lnSpc>
            </a:pPr>
            <a:r>
              <a:rPr lang="hr-HR" sz="1600" dirty="0" err="1">
                <a:solidFill>
                  <a:srgbClr val="000066"/>
                </a:solidFill>
              </a:rPr>
              <a:t>Polnoć</a:t>
            </a:r>
            <a:r>
              <a:rPr lang="hr-HR" sz="1600" dirty="0">
                <a:solidFill>
                  <a:srgbClr val="000066"/>
                </a:solidFill>
              </a:rPr>
              <a:t> prođe - još pokriva</a:t>
            </a:r>
          </a:p>
          <a:p>
            <a:pPr>
              <a:lnSpc>
                <a:spcPct val="90000"/>
              </a:lnSpc>
            </a:pPr>
            <a:r>
              <a:rPr lang="hr-HR" sz="1600" dirty="0">
                <a:solidFill>
                  <a:srgbClr val="000066"/>
                </a:solidFill>
              </a:rPr>
              <a:t>Mir preblagi dol i goru,</a:t>
            </a:r>
          </a:p>
          <a:p>
            <a:pPr>
              <a:lnSpc>
                <a:spcPct val="90000"/>
              </a:lnSpc>
            </a:pPr>
            <a:r>
              <a:rPr lang="hr-HR" sz="1600" dirty="0">
                <a:solidFill>
                  <a:srgbClr val="000066"/>
                </a:solidFill>
              </a:rPr>
              <a:t>Ali lagan vjetrić šapće</a:t>
            </a:r>
          </a:p>
          <a:p>
            <a:pPr>
              <a:lnSpc>
                <a:spcPct val="90000"/>
              </a:lnSpc>
            </a:pPr>
            <a:r>
              <a:rPr lang="hr-HR" sz="1600" dirty="0">
                <a:solidFill>
                  <a:srgbClr val="000066"/>
                </a:solidFill>
              </a:rPr>
              <a:t>Od istoka k sinjem moru,</a:t>
            </a:r>
          </a:p>
          <a:p>
            <a:pPr>
              <a:lnSpc>
                <a:spcPct val="90000"/>
              </a:lnSpc>
            </a:pPr>
            <a:r>
              <a:rPr lang="hr-HR" sz="1600" dirty="0">
                <a:solidFill>
                  <a:srgbClr val="000066"/>
                </a:solidFill>
              </a:rPr>
              <a:t>Šapće slatko istihana:</a:t>
            </a:r>
          </a:p>
          <a:p>
            <a:pPr>
              <a:lnSpc>
                <a:spcPct val="90000"/>
              </a:lnSpc>
            </a:pPr>
            <a:r>
              <a:rPr lang="hr-HR" sz="1600" dirty="0">
                <a:solidFill>
                  <a:srgbClr val="000066"/>
                </a:solidFill>
              </a:rPr>
              <a:t>"Zora puca, bit će dana!" </a:t>
            </a:r>
          </a:p>
          <a:p>
            <a:pPr>
              <a:lnSpc>
                <a:spcPct val="90000"/>
              </a:lnSpc>
            </a:pPr>
            <a:r>
              <a:rPr lang="hr-HR" sz="1600" dirty="0" err="1">
                <a:solidFill>
                  <a:srgbClr val="000066"/>
                </a:solidFill>
              </a:rPr>
              <a:t>Polnoć</a:t>
            </a:r>
            <a:r>
              <a:rPr lang="hr-HR" sz="1600" dirty="0">
                <a:solidFill>
                  <a:srgbClr val="000066"/>
                </a:solidFill>
              </a:rPr>
              <a:t> prođe - uspavana</a:t>
            </a:r>
          </a:p>
          <a:p>
            <a:pPr>
              <a:lnSpc>
                <a:spcPct val="90000"/>
              </a:lnSpc>
            </a:pPr>
            <a:r>
              <a:rPr lang="hr-HR" sz="1600" dirty="0">
                <a:solidFill>
                  <a:srgbClr val="000066"/>
                </a:solidFill>
              </a:rPr>
              <a:t>Leži morska okolica;</a:t>
            </a:r>
          </a:p>
          <a:p>
            <a:pPr>
              <a:lnSpc>
                <a:spcPct val="90000"/>
              </a:lnSpc>
            </a:pPr>
            <a:r>
              <a:rPr lang="hr-HR" sz="1600" dirty="0">
                <a:solidFill>
                  <a:srgbClr val="000066"/>
                </a:solidFill>
              </a:rPr>
              <a:t>Ali jedna od istoka</a:t>
            </a:r>
          </a:p>
        </p:txBody>
      </p:sp>
      <p:sp>
        <p:nvSpPr>
          <p:cNvPr id="15053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932488" y="1600200"/>
            <a:ext cx="3087687" cy="4191000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>
              <a:lnSpc>
                <a:spcPct val="90000"/>
              </a:lnSpc>
            </a:pPr>
            <a:r>
              <a:rPr lang="hr-HR" sz="1600" dirty="0">
                <a:solidFill>
                  <a:srgbClr val="000066"/>
                </a:solidFill>
              </a:rPr>
              <a:t>Probuđena leti ptica,</a:t>
            </a:r>
          </a:p>
          <a:p>
            <a:pPr>
              <a:lnSpc>
                <a:spcPct val="90000"/>
              </a:lnSpc>
            </a:pPr>
            <a:r>
              <a:rPr lang="hr-HR" sz="1600" dirty="0">
                <a:solidFill>
                  <a:srgbClr val="000066"/>
                </a:solidFill>
              </a:rPr>
              <a:t>Pjeva slatko istihana:</a:t>
            </a:r>
          </a:p>
          <a:p>
            <a:pPr>
              <a:lnSpc>
                <a:spcPct val="90000"/>
              </a:lnSpc>
            </a:pPr>
            <a:r>
              <a:rPr lang="hr-HR" sz="1600" dirty="0">
                <a:solidFill>
                  <a:srgbClr val="000066"/>
                </a:solidFill>
              </a:rPr>
              <a:t>"Zora puca, bit će dana!" </a:t>
            </a:r>
          </a:p>
          <a:p>
            <a:pPr>
              <a:lnSpc>
                <a:spcPct val="90000"/>
              </a:lnSpc>
            </a:pPr>
            <a:r>
              <a:rPr lang="hr-HR" sz="1600" dirty="0" err="1">
                <a:solidFill>
                  <a:srgbClr val="000066"/>
                </a:solidFill>
              </a:rPr>
              <a:t>Polnoć</a:t>
            </a:r>
            <a:r>
              <a:rPr lang="hr-HR" sz="1600" dirty="0">
                <a:solidFill>
                  <a:srgbClr val="000066"/>
                </a:solidFill>
              </a:rPr>
              <a:t> prođe - još u tmini</a:t>
            </a:r>
          </a:p>
          <a:p>
            <a:pPr>
              <a:lnSpc>
                <a:spcPct val="90000"/>
              </a:lnSpc>
            </a:pPr>
            <a:r>
              <a:rPr lang="hr-HR" sz="1600" dirty="0">
                <a:solidFill>
                  <a:srgbClr val="000066"/>
                </a:solidFill>
              </a:rPr>
              <a:t>Nebo, zemlja jest i voda,</a:t>
            </a:r>
          </a:p>
          <a:p>
            <a:pPr>
              <a:lnSpc>
                <a:spcPct val="90000"/>
              </a:lnSpc>
            </a:pPr>
            <a:r>
              <a:rPr lang="hr-HR" sz="1600" dirty="0">
                <a:solidFill>
                  <a:srgbClr val="000066"/>
                </a:solidFill>
              </a:rPr>
              <a:t>Ali sijeva od istoka</a:t>
            </a:r>
          </a:p>
          <a:p>
            <a:pPr>
              <a:lnSpc>
                <a:spcPct val="90000"/>
              </a:lnSpc>
            </a:pPr>
            <a:r>
              <a:rPr lang="hr-HR" sz="1600" dirty="0">
                <a:solidFill>
                  <a:srgbClr val="000066"/>
                </a:solidFill>
              </a:rPr>
              <a:t>Sjajna vila </a:t>
            </a:r>
            <a:r>
              <a:rPr lang="hr-HR" sz="1600" dirty="0" err="1">
                <a:solidFill>
                  <a:srgbClr val="000066"/>
                </a:solidFill>
              </a:rPr>
              <a:t>slavskog</a:t>
            </a:r>
            <a:r>
              <a:rPr lang="hr-HR" sz="1600" dirty="0">
                <a:solidFill>
                  <a:srgbClr val="000066"/>
                </a:solidFill>
              </a:rPr>
              <a:t> roda,</a:t>
            </a:r>
          </a:p>
          <a:p>
            <a:pPr>
              <a:lnSpc>
                <a:spcPct val="90000"/>
              </a:lnSpc>
            </a:pPr>
            <a:r>
              <a:rPr lang="hr-HR" sz="1600" dirty="0">
                <a:solidFill>
                  <a:srgbClr val="000066"/>
                </a:solidFill>
              </a:rPr>
              <a:t>Glasi ovamo istihana:</a:t>
            </a:r>
          </a:p>
          <a:p>
            <a:pPr>
              <a:lnSpc>
                <a:spcPct val="90000"/>
              </a:lnSpc>
            </a:pPr>
            <a:r>
              <a:rPr lang="hr-HR" sz="1600" dirty="0">
                <a:solidFill>
                  <a:srgbClr val="000066"/>
                </a:solidFill>
              </a:rPr>
              <a:t>"Zora puca, bit će dana!" </a:t>
            </a:r>
          </a:p>
          <a:p>
            <a:pPr>
              <a:lnSpc>
                <a:spcPct val="90000"/>
              </a:lnSpc>
            </a:pPr>
            <a:r>
              <a:rPr lang="hr-HR" sz="1600" dirty="0">
                <a:solidFill>
                  <a:srgbClr val="000066"/>
                </a:solidFill>
              </a:rPr>
              <a:t>Zora puca, bit će dana!</a:t>
            </a:r>
          </a:p>
          <a:p>
            <a:pPr>
              <a:lnSpc>
                <a:spcPct val="90000"/>
              </a:lnSpc>
            </a:pPr>
            <a:r>
              <a:rPr lang="hr-HR" sz="1600" dirty="0">
                <a:solidFill>
                  <a:srgbClr val="000066"/>
                </a:solidFill>
              </a:rPr>
              <a:t>Okreni se k zlatnom vedru,</a:t>
            </a:r>
          </a:p>
          <a:p>
            <a:pPr>
              <a:lnSpc>
                <a:spcPct val="90000"/>
              </a:lnSpc>
            </a:pPr>
            <a:r>
              <a:rPr lang="hr-HR" sz="1600" dirty="0">
                <a:solidFill>
                  <a:srgbClr val="000066"/>
                </a:solidFill>
              </a:rPr>
              <a:t>Slavna zemljo dalmatinska:</a:t>
            </a:r>
          </a:p>
          <a:p>
            <a:pPr>
              <a:lnSpc>
                <a:spcPct val="90000"/>
              </a:lnSpc>
            </a:pPr>
            <a:r>
              <a:rPr lang="hr-HR" sz="1600" dirty="0">
                <a:solidFill>
                  <a:srgbClr val="000066"/>
                </a:solidFill>
              </a:rPr>
              <a:t>Evo Zore u tvom </a:t>
            </a:r>
            <a:r>
              <a:rPr lang="hr-HR" sz="1600" dirty="0" err="1">
                <a:solidFill>
                  <a:srgbClr val="000066"/>
                </a:solidFill>
              </a:rPr>
              <a:t>njedru</a:t>
            </a:r>
            <a:r>
              <a:rPr lang="hr-HR" sz="1600" dirty="0">
                <a:solidFill>
                  <a:srgbClr val="000066"/>
                </a:solidFill>
              </a:rPr>
              <a:t>,</a:t>
            </a:r>
          </a:p>
          <a:p>
            <a:pPr>
              <a:lnSpc>
                <a:spcPct val="90000"/>
              </a:lnSpc>
            </a:pPr>
            <a:r>
              <a:rPr lang="hr-HR" sz="1600" dirty="0">
                <a:solidFill>
                  <a:srgbClr val="000066"/>
                </a:solidFill>
              </a:rPr>
              <a:t>Da otkrije zakopana</a:t>
            </a:r>
          </a:p>
          <a:p>
            <a:pPr>
              <a:lnSpc>
                <a:spcPct val="90000"/>
              </a:lnSpc>
            </a:pPr>
            <a:r>
              <a:rPr lang="hr-HR" sz="1600" dirty="0">
                <a:solidFill>
                  <a:srgbClr val="000066"/>
                </a:solidFill>
              </a:rPr>
              <a:t>"Blaga tvoja - evo dana!" </a:t>
            </a:r>
            <a:endParaRPr lang="en-US" sz="1600" dirty="0">
              <a:solidFill>
                <a:srgbClr val="00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4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762000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hr-HR" sz="2800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Dalmatinski sabor, 1861.g. - autonomaši i narodnjaci</a:t>
            </a:r>
            <a:endParaRPr lang="en-US" sz="2800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43365" name="AutoShape 5"/>
          <p:cNvSpPr>
            <a:spLocks noChangeArrowheads="1"/>
          </p:cNvSpPr>
          <p:nvPr/>
        </p:nvSpPr>
        <p:spPr bwMode="auto">
          <a:xfrm>
            <a:off x="1676400" y="1143000"/>
            <a:ext cx="2895600" cy="1828800"/>
          </a:xfrm>
          <a:prstGeom prst="rightArrow">
            <a:avLst>
              <a:gd name="adj1" fmla="val 50000"/>
              <a:gd name="adj2" fmla="val 39583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hr-HR" b="1" u="sng">
                <a:solidFill>
                  <a:srgbClr val="FF0000"/>
                </a:solidFill>
              </a:rPr>
              <a:t>AUTONOMAŠI</a:t>
            </a:r>
            <a:endParaRPr lang="en-US" b="1" u="sng">
              <a:solidFill>
                <a:srgbClr val="FF0000"/>
              </a:solidFill>
            </a:endParaRPr>
          </a:p>
        </p:txBody>
      </p:sp>
      <p:sp>
        <p:nvSpPr>
          <p:cNvPr id="143366" name="AutoShape 6"/>
          <p:cNvSpPr>
            <a:spLocks noChangeArrowheads="1"/>
          </p:cNvSpPr>
          <p:nvPr/>
        </p:nvSpPr>
        <p:spPr bwMode="auto">
          <a:xfrm rot="10800000">
            <a:off x="4572000" y="1143000"/>
            <a:ext cx="2895600" cy="1828800"/>
          </a:xfrm>
          <a:prstGeom prst="rightArrow">
            <a:avLst>
              <a:gd name="adj1" fmla="val 50000"/>
              <a:gd name="adj2" fmla="val 39583"/>
            </a:avLst>
          </a:prstGeom>
          <a:solidFill>
            <a:srgbClr val="0033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pPr algn="ctr"/>
            <a:r>
              <a:rPr lang="hr-HR" u="sng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NARODNJACI</a:t>
            </a:r>
            <a:endParaRPr lang="en-US" u="sng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43367" name="AutoShape 7"/>
          <p:cNvSpPr>
            <a:spLocks noChangeArrowheads="1"/>
          </p:cNvSpPr>
          <p:nvPr/>
        </p:nvSpPr>
        <p:spPr bwMode="auto">
          <a:xfrm>
            <a:off x="1752600" y="3276600"/>
            <a:ext cx="2819400" cy="16764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buFont typeface="Wingdings" pitchFamily="2" charset="2"/>
              <a:buChar char="q"/>
            </a:pPr>
            <a:r>
              <a:rPr lang="hr-HR" b="1">
                <a:solidFill>
                  <a:srgbClr val="FF0000"/>
                </a:solidFill>
              </a:rPr>
              <a:t> ZA TALIJANSKI JEZIK</a:t>
            </a:r>
          </a:p>
          <a:p>
            <a:pPr algn="ctr">
              <a:buFont typeface="Wingdings" pitchFamily="2" charset="2"/>
              <a:buChar char="q"/>
            </a:pPr>
            <a:r>
              <a:rPr lang="hr-HR" b="1">
                <a:solidFill>
                  <a:srgbClr val="FF0000"/>
                </a:solidFill>
              </a:rPr>
              <a:t> ZA SAMOUPRAVU </a:t>
            </a:r>
          </a:p>
          <a:p>
            <a:pPr algn="ctr"/>
            <a:r>
              <a:rPr lang="hr-HR" b="1">
                <a:solidFill>
                  <a:srgbClr val="FF0000"/>
                </a:solidFill>
              </a:rPr>
              <a:t>DALMACIJE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143368" name="AutoShape 8"/>
          <p:cNvSpPr>
            <a:spLocks noChangeArrowheads="1"/>
          </p:cNvSpPr>
          <p:nvPr/>
        </p:nvSpPr>
        <p:spPr bwMode="auto">
          <a:xfrm>
            <a:off x="4953000" y="3429000"/>
            <a:ext cx="2895600" cy="1447800"/>
          </a:xfrm>
          <a:prstGeom prst="roundRect">
            <a:avLst>
              <a:gd name="adj" fmla="val 16667"/>
            </a:avLst>
          </a:prstGeom>
          <a:solidFill>
            <a:srgbClr val="0033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buFont typeface="Wingdings" pitchFamily="2" charset="2"/>
              <a:buChar char="q"/>
            </a:pPr>
            <a:r>
              <a:rPr lang="hr-HR" sz="2000" b="1" dirty="0">
                <a:solidFill>
                  <a:srgbClr val="FF0000"/>
                </a:solidFill>
              </a:rPr>
              <a:t> </a:t>
            </a:r>
            <a:r>
              <a:rPr lang="hr-HR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ZA HRVATSKI JEZIK</a:t>
            </a:r>
          </a:p>
          <a:p>
            <a:pPr algn="ctr">
              <a:buFont typeface="Wingdings" pitchFamily="2" charset="2"/>
              <a:buChar char="q"/>
            </a:pPr>
            <a:r>
              <a:rPr lang="hr-HR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ZA SJEDINJENJE</a:t>
            </a:r>
            <a:endParaRPr lang="en-US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7" name="Rectangle 9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hr-HR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Autonomaši</a:t>
            </a:r>
            <a:r>
              <a:rPr lang="hr-HR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: Nikola </a:t>
            </a:r>
            <a:r>
              <a:rPr lang="hr-HR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Tomaseo</a:t>
            </a:r>
            <a:r>
              <a:rPr lang="hr-HR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i Antun Bajamonti</a:t>
            </a:r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45420" name="Picture 12" descr="Niccolo_Tommaseo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133600" y="1371600"/>
            <a:ext cx="2947988" cy="452596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5427" name="Picture 19" descr="Antonio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562600" y="1981200"/>
            <a:ext cx="3048000" cy="4572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020175" cy="914400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hr-HR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Narodnjaci: Miho Klaić i Mihovil Pavlinović</a:t>
            </a:r>
            <a:endParaRPr lang="en-US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56678" name="Picture 6" descr="Miho_klai%C4%87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86000" y="1371600"/>
            <a:ext cx="3086100" cy="441801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6679" name="Picture 7" descr="pavlinovic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575449" y="1905000"/>
            <a:ext cx="3181201" cy="449421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6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020175" cy="914400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hr-HR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Mihovil </a:t>
            </a:r>
            <a:r>
              <a:rPr lang="hr-HR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Pavlinović</a:t>
            </a:r>
            <a:r>
              <a:rPr lang="hr-HR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- Narodna stranka,1861.g.</a:t>
            </a:r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4131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371600"/>
            <a:ext cx="5475288" cy="3581400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>
              <a:buSzPct val="159000"/>
              <a:buBlip>
                <a:blip r:embed="rId2"/>
              </a:buBlip>
            </a:pPr>
            <a:r>
              <a:rPr lang="hr-HR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Mihovil </a:t>
            </a:r>
            <a:r>
              <a:rPr lang="hr-HR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Pavlinović</a:t>
            </a:r>
            <a:r>
              <a:rPr lang="hr-HR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je pisao kako prepoznati za koga glasovati: “ Kad ti iznesu koje ime, ako poznaš ti glavom </a:t>
            </a:r>
            <a:r>
              <a:rPr lang="hr-HR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čovika</a:t>
            </a:r>
            <a:r>
              <a:rPr lang="hr-HR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i ako znaš, da je dosad u saboru branio hrvatski jezik ( narodnost ), </a:t>
            </a:r>
            <a:r>
              <a:rPr lang="hr-HR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sdruženje</a:t>
            </a:r>
            <a:r>
              <a:rPr lang="hr-HR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s Hrvatskom ( samostalnost ) i sv. Viru ( crkve i njezine slobode ), u sto dobrih časa, biraj ga: biraj ga da ti meću nož pod grlo: ne boj se! Ako </a:t>
            </a:r>
            <a:r>
              <a:rPr lang="hr-HR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čovika</a:t>
            </a:r>
            <a:r>
              <a:rPr lang="hr-HR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ne poznaješ, tad neka ti on glavom, </a:t>
            </a:r>
            <a:r>
              <a:rPr lang="hr-HR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naustno</a:t>
            </a:r>
            <a:r>
              <a:rPr lang="hr-HR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ili pismeno, </a:t>
            </a:r>
            <a:r>
              <a:rPr lang="hr-HR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prid</a:t>
            </a:r>
            <a:r>
              <a:rPr lang="hr-HR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svitom, dade poštenu </a:t>
            </a:r>
            <a:r>
              <a:rPr lang="hr-HR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rič</a:t>
            </a:r>
            <a:r>
              <a:rPr lang="hr-HR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da će to troje braniti: jezik, samostalnost i Viru: pa glasuj slobodno. Dalje ne pitaj.” </a:t>
            </a:r>
            <a:endParaRPr lang="en-US" sz="1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41319" name="Picture 7" descr="pavlinovic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715000" y="2057400"/>
            <a:ext cx="3290887" cy="4648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0" y="0"/>
            <a:ext cx="4572000" cy="1143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hr-HR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Politički položaj-</a:t>
            </a:r>
            <a:br>
              <a:rPr lang="hr-HR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hr-HR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Banska Hrvatska</a:t>
            </a:r>
            <a:endParaRPr lang="hr-HR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Zaobljeni pravokutnik 2"/>
          <p:cNvSpPr/>
          <p:nvPr/>
        </p:nvSpPr>
        <p:spPr>
          <a:xfrm>
            <a:off x="1981200" y="1828800"/>
            <a:ext cx="4267200" cy="22860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4" name="TekstniOkvir 3"/>
          <p:cNvSpPr txBox="1"/>
          <p:nvPr/>
        </p:nvSpPr>
        <p:spPr>
          <a:xfrm>
            <a:off x="6340027" y="5903893"/>
            <a:ext cx="2803973" cy="95410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hr-HR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HABSBURŠKA</a:t>
            </a:r>
            <a:r>
              <a:rPr lang="hr-HR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hr-HR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MONARHIJA</a:t>
            </a:r>
            <a:endParaRPr lang="hr-HR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Pravokutnik s dijagonalno odsječenim kutom 5"/>
          <p:cNvSpPr/>
          <p:nvPr/>
        </p:nvSpPr>
        <p:spPr>
          <a:xfrm>
            <a:off x="3962400" y="1981200"/>
            <a:ext cx="2133600" cy="1447800"/>
          </a:xfrm>
          <a:prstGeom prst="snip2Diag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Pravokutnik 6"/>
          <p:cNvSpPr/>
          <p:nvPr/>
        </p:nvSpPr>
        <p:spPr>
          <a:xfrm>
            <a:off x="6705600" y="152400"/>
            <a:ext cx="2286000" cy="83099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lvl="0" algn="ctr"/>
            <a:r>
              <a:rPr lang="hr-HR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UGARSKE</a:t>
            </a:r>
          </a:p>
          <a:p>
            <a:pPr lvl="0" algn="ctr"/>
            <a:r>
              <a:rPr lang="hr-HR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ZEMLJE</a:t>
            </a:r>
          </a:p>
        </p:txBody>
      </p:sp>
      <p:cxnSp>
        <p:nvCxnSpPr>
          <p:cNvPr id="9" name="Ravni poveznik sa strelicom 8"/>
          <p:cNvCxnSpPr/>
          <p:nvPr/>
        </p:nvCxnSpPr>
        <p:spPr>
          <a:xfrm rot="10800000" flipV="1">
            <a:off x="5562600" y="1600200"/>
            <a:ext cx="914400" cy="762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Ravni poveznik sa strelicom 11"/>
          <p:cNvCxnSpPr/>
          <p:nvPr/>
        </p:nvCxnSpPr>
        <p:spPr>
          <a:xfrm>
            <a:off x="5105400" y="3200400"/>
            <a:ext cx="1828800" cy="609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4" name="TekstniOkvir 13"/>
          <p:cNvSpPr txBox="1"/>
          <p:nvPr/>
        </p:nvSpPr>
        <p:spPr>
          <a:xfrm>
            <a:off x="6954410" y="3886200"/>
            <a:ext cx="1845442" cy="83099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hr-HR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BANSKA</a:t>
            </a:r>
          </a:p>
          <a:p>
            <a:pPr algn="ctr"/>
            <a:r>
              <a:rPr lang="hr-HR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HRVATSKA</a:t>
            </a:r>
            <a:endParaRPr lang="hr-HR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cxnSp>
        <p:nvCxnSpPr>
          <p:cNvPr id="15" name="Ravni poveznik sa strelicom 14"/>
          <p:cNvCxnSpPr/>
          <p:nvPr/>
        </p:nvCxnSpPr>
        <p:spPr>
          <a:xfrm flipV="1">
            <a:off x="1219200" y="3429000"/>
            <a:ext cx="990600" cy="533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8" name="Pravokutnik 17"/>
          <p:cNvSpPr/>
          <p:nvPr/>
        </p:nvSpPr>
        <p:spPr>
          <a:xfrm>
            <a:off x="152400" y="4191000"/>
            <a:ext cx="2286000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lvl="0" algn="ctr"/>
            <a:r>
              <a:rPr lang="hr-HR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AUSTRIJSKE ZEMLJE</a:t>
            </a:r>
          </a:p>
        </p:txBody>
      </p:sp>
      <p:sp>
        <p:nvSpPr>
          <p:cNvPr id="24" name="Pravokutnik 23"/>
          <p:cNvSpPr/>
          <p:nvPr/>
        </p:nvSpPr>
        <p:spPr>
          <a:xfrm>
            <a:off x="2209800" y="2133600"/>
            <a:ext cx="1676400" cy="17526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6" name="Nasmiješeno lice 25"/>
          <p:cNvSpPr/>
          <p:nvPr/>
        </p:nvSpPr>
        <p:spPr>
          <a:xfrm>
            <a:off x="2438400" y="2362200"/>
            <a:ext cx="533400" cy="45720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9" name="Srce 28"/>
          <p:cNvSpPr/>
          <p:nvPr/>
        </p:nvSpPr>
        <p:spPr>
          <a:xfrm>
            <a:off x="2895600" y="2895600"/>
            <a:ext cx="533400" cy="533400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3" name="Zvijezda sa 7 krakova 32"/>
          <p:cNvSpPr/>
          <p:nvPr/>
        </p:nvSpPr>
        <p:spPr>
          <a:xfrm>
            <a:off x="4152900" y="2514600"/>
            <a:ext cx="838200" cy="762000"/>
          </a:xfrm>
          <a:prstGeom prst="star7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title"/>
          </p:nvPr>
        </p:nvSpPr>
        <p:spPr>
          <a:xfrm>
            <a:off x="2514600" y="228600"/>
            <a:ext cx="6316663" cy="1143000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hr-HR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Uspjesi preporoditelja u Dalmaciji</a:t>
            </a:r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67000" y="1638300"/>
            <a:ext cx="6172200" cy="4305300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>
              <a:lnSpc>
                <a:spcPct val="90000"/>
              </a:lnSpc>
              <a:buBlip>
                <a:blip r:embed="rId2"/>
              </a:buBlip>
            </a:pPr>
            <a:r>
              <a:rPr lang="hr-HR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osnivanje čitaonica</a:t>
            </a:r>
          </a:p>
          <a:p>
            <a:pPr>
              <a:lnSpc>
                <a:spcPct val="90000"/>
              </a:lnSpc>
              <a:buBlip>
                <a:blip r:embed="rId2"/>
              </a:buBlip>
            </a:pPr>
            <a:r>
              <a:rPr lang="hr-HR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1862.g. u Zadru pokrenute novine- Narodni list ( </a:t>
            </a:r>
            <a:r>
              <a:rPr lang="hr-HR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Il</a:t>
            </a:r>
            <a:r>
              <a:rPr lang="hr-HR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hr-HR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nazionale</a:t>
            </a:r>
            <a:r>
              <a:rPr lang="hr-HR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)</a:t>
            </a:r>
          </a:p>
          <a:p>
            <a:pPr>
              <a:lnSpc>
                <a:spcPct val="90000"/>
              </a:lnSpc>
              <a:buBlip>
                <a:blip r:embed="rId2"/>
              </a:buBlip>
            </a:pPr>
            <a:r>
              <a:rPr lang="hr-HR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1861.g.- osnovana Narodna stranka</a:t>
            </a:r>
          </a:p>
          <a:p>
            <a:pPr>
              <a:lnSpc>
                <a:spcPct val="90000"/>
              </a:lnSpc>
              <a:buBlip>
                <a:blip r:embed="rId2"/>
              </a:buBlip>
            </a:pPr>
            <a:r>
              <a:rPr lang="hr-HR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1870.g.- narodnjaci dobila većinu u Dalmatinskom saboru</a:t>
            </a:r>
          </a:p>
          <a:p>
            <a:pPr>
              <a:lnSpc>
                <a:spcPct val="90000"/>
              </a:lnSpc>
              <a:buBlip>
                <a:blip r:embed="rId2"/>
              </a:buBlip>
            </a:pPr>
            <a:r>
              <a:rPr lang="hr-HR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1882.-pobjeda narodnjaka na izborima za splitsku općinu- kraj preporoda u Dalmaciji</a:t>
            </a:r>
          </a:p>
          <a:p>
            <a:pPr>
              <a:lnSpc>
                <a:spcPct val="90000"/>
              </a:lnSpc>
              <a:buBlip>
                <a:blip r:embed="rId2"/>
              </a:buBlip>
            </a:pPr>
            <a:r>
              <a:rPr lang="hr-HR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hrvatski jezik službeni ( uz talijanski i njemački )</a:t>
            </a:r>
          </a:p>
          <a:p>
            <a:pPr>
              <a:lnSpc>
                <a:spcPct val="90000"/>
              </a:lnSpc>
            </a:pPr>
            <a:r>
              <a:rPr lang="hr-H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12838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hr-HR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Istra u preporodno doba</a:t>
            </a:r>
            <a:endParaRPr lang="en-US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93988" y="1600200"/>
            <a:ext cx="6326187" cy="3048000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>
              <a:buClr>
                <a:srgbClr val="000066"/>
              </a:buClr>
              <a:buBlip>
                <a:blip r:embed="rId2"/>
              </a:buBlip>
            </a:pPr>
            <a:r>
              <a:rPr lang="hr-HR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višenacionalna:</a:t>
            </a:r>
          </a:p>
          <a:p>
            <a:pPr lvl="1">
              <a:buBlip>
                <a:blip r:embed="rId2"/>
              </a:buBlip>
            </a:pPr>
            <a:r>
              <a:rPr lang="hr-HR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priobalni gradovi: Talijani</a:t>
            </a:r>
          </a:p>
          <a:p>
            <a:pPr lvl="1">
              <a:buBlip>
                <a:blip r:embed="rId2"/>
              </a:buBlip>
            </a:pPr>
            <a:r>
              <a:rPr lang="hr-HR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unutrašnjost: Hrvati</a:t>
            </a:r>
          </a:p>
          <a:p>
            <a:pPr lvl="1">
              <a:buBlip>
                <a:blip r:embed="rId2"/>
              </a:buBlip>
            </a:pPr>
            <a:r>
              <a:rPr lang="hr-HR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sjeverozapad: Slovenci</a:t>
            </a:r>
          </a:p>
          <a:p>
            <a:pPr>
              <a:buClr>
                <a:srgbClr val="000066"/>
              </a:buClr>
              <a:buBlip>
                <a:blip r:embed="rId2"/>
              </a:buBlip>
            </a:pPr>
            <a:r>
              <a:rPr lang="hr-HR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jezik: talijanski u javnim poslovima</a:t>
            </a:r>
          </a:p>
          <a:p>
            <a:pPr>
              <a:buClr>
                <a:srgbClr val="000066"/>
              </a:buClr>
              <a:buBlip>
                <a:blip r:embed="rId2"/>
              </a:buBlip>
            </a:pPr>
            <a:r>
              <a:rPr lang="hr-HR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gospodarstvo: zaostalo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hr-HR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Govor Jurja Dobrila o gospodarskim prilikama:</a:t>
            </a:r>
            <a:endParaRPr 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38400" y="990600"/>
            <a:ext cx="6705600" cy="5867400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>
              <a:lnSpc>
                <a:spcPct val="80000"/>
              </a:lnSpc>
              <a:buBlip>
                <a:blip r:embed="rId2"/>
              </a:buBlip>
            </a:pPr>
            <a:r>
              <a:rPr lang="hr-HR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U Istri ima općina gdje se najveći dio stanovništva u doba bijede hrani sirovom travom ili divljim jagodama. Ima općina u kojima od prilike polovica stanovništva jede hranu bez soli ili uživa sol koja je namijenjena stoci…Nema dovoljno radne snage, a i stoka, osobito goveda,zbog bijede i poreskog pritiska brojčano opada…Svake je godine u Istri tuča i grad. Žita urodi za samo jedan dio naših potreba, a već 15 godina nismo imali dobru žetvu. Maslina uspijeva samo u nekim predjelima, a već godinama urod nije zadovoljavajući</a:t>
            </a:r>
            <a:r>
              <a:rPr lang="hr-HR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Za </a:t>
            </a:r>
            <a:r>
              <a:rPr lang="hr-HR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stočarstvo suha kraška zemlja nije pogodna, jer nema vode, livada i pašnjaka</a:t>
            </a:r>
            <a:r>
              <a:rPr lang="hr-HR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U </a:t>
            </a:r>
            <a:r>
              <a:rPr lang="hr-HR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zemlji je nekada bilo jako mnogo ovaca. I ovce su od prijeke potrebne za narod</a:t>
            </a:r>
            <a:r>
              <a:rPr lang="hr-HR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One </a:t>
            </a:r>
            <a:r>
              <a:rPr lang="hr-HR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su baze njegova odijevanja i  </a:t>
            </a:r>
            <a:r>
              <a:rPr lang="hr-HR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</a:t>
            </a:r>
            <a:r>
              <a:rPr lang="hr-HR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obuće</a:t>
            </a:r>
            <a:r>
              <a:rPr lang="hr-HR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Ali </a:t>
            </a:r>
            <a:r>
              <a:rPr lang="hr-HR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broj ovaca se smanjio…Kažu da je naš narod lijen</a:t>
            </a:r>
            <a:r>
              <a:rPr lang="hr-HR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A </a:t>
            </a:r>
            <a:r>
              <a:rPr lang="hr-HR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vas pitam, gospodo,što se može tražiti od ljudi koji su uvijek puni briga za hranu, koji piju nezdravu vodu, a i takve nemaju dovoljno, od naroda kod kojega 70%-80% ljudi u nizinama boluje od malarije? Zar se može očekivati da idu na rad kao oni koji su dobro ishranjeni? Stoga se u Istri porezi ne mogu plaćati.</a:t>
            </a:r>
            <a:endParaRPr lang="en-US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8" name="Rectangle 4"/>
          <p:cNvSpPr>
            <a:spLocks noGrp="1" noChangeArrowheads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hr-HR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Juraj Dobrila- Naša sloga 1870.g.</a:t>
            </a:r>
            <a:endParaRPr 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5462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143000" y="1981200"/>
            <a:ext cx="3657600" cy="1828800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>
              <a:buBlip>
                <a:blip r:embed="rId2"/>
              </a:buBlip>
            </a:pPr>
            <a:r>
              <a:rPr lang="hr-HR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svećenik, vodeći </a:t>
            </a:r>
            <a:r>
              <a:rPr lang="hr-H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preporoditelj u </a:t>
            </a:r>
            <a:r>
              <a:rPr lang="hr-HR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Istri</a:t>
            </a:r>
          </a:p>
          <a:p>
            <a:pPr>
              <a:buBlip>
                <a:blip r:embed="rId2"/>
              </a:buBlip>
            </a:pPr>
            <a:r>
              <a:rPr lang="hr-HR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zaslužan za pokretanje novina </a:t>
            </a:r>
            <a:r>
              <a:rPr lang="hr-H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hr-H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“ </a:t>
            </a:r>
            <a:r>
              <a:rPr lang="hr-HR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Naša sloga”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54631" name="Picture 7" descr="dobrila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489579" y="1905000"/>
            <a:ext cx="3224209" cy="4495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3847" name="Rectangle 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151063" y="1657350"/>
            <a:ext cx="4841875" cy="1771650"/>
          </a:xfrm>
        </p:spPr>
        <p:txBody>
          <a:bodyPr/>
          <a:lstStyle/>
          <a:p>
            <a:pPr algn="ctr"/>
            <a:r>
              <a:rPr lang="hr-HR" sz="40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C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PREPOROD MEĐU HRVATIMA IZVAN HRVATSKE</a:t>
            </a:r>
            <a:endParaRPr lang="en-US" sz="40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C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159749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6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5562600" cy="1066800"/>
          </a:xfrm>
          <a:solidFill>
            <a:schemeClr val="bg1"/>
          </a:solidFill>
        </p:spPr>
        <p:txBody>
          <a:bodyPr/>
          <a:lstStyle/>
          <a:p>
            <a:r>
              <a:rPr lang="hr-HR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Hrvati u BiH-pod Osmanlijama-</a:t>
            </a:r>
            <a:br>
              <a:rPr lang="hr-HR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hr-HR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franjevci</a:t>
            </a:r>
            <a:endParaRPr lang="en-US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61798" name="Picture 6" descr="ethniccompositionbh2007ns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866921" y="0"/>
            <a:ext cx="3277079" cy="3962400"/>
          </a:xfrm>
          <a:noFill/>
        </p:spPr>
      </p:pic>
      <p:pic>
        <p:nvPicPr>
          <p:cNvPr id="161800" name="Picture 8" descr="IFJUKI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3512" y="3505200"/>
            <a:ext cx="2630488" cy="3352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1801" name="Picture 9" descr="fragrgo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1219200"/>
            <a:ext cx="2835275" cy="3124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1802" name="Text Box 10"/>
          <p:cNvSpPr txBox="1">
            <a:spLocks noChangeArrowheads="1"/>
          </p:cNvSpPr>
          <p:nvPr/>
        </p:nvSpPr>
        <p:spPr bwMode="auto">
          <a:xfrm>
            <a:off x="457200" y="4343400"/>
            <a:ext cx="2475358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r-HR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Fra Grgo Martić</a:t>
            </a:r>
            <a:endParaRPr lang="en-US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61803" name="Text Box 11"/>
          <p:cNvSpPr txBox="1">
            <a:spLocks noChangeArrowheads="1"/>
          </p:cNvSpPr>
          <p:nvPr/>
        </p:nvSpPr>
        <p:spPr bwMode="auto">
          <a:xfrm>
            <a:off x="2971800" y="6027003"/>
            <a:ext cx="3672800" cy="83099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hr-HR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Fra Ivan Franjo Jukić-</a:t>
            </a:r>
          </a:p>
          <a:p>
            <a:r>
              <a:rPr lang="hr-HR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Bosanski prijatelj, 1850.</a:t>
            </a:r>
            <a:endParaRPr lang="en-US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2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6316662" cy="1143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hr-HR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Gradišćanski Hrvati- Austrija</a:t>
            </a:r>
            <a:endParaRPr lang="en-US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65894" name="Picture 6" descr="250px-Karte_oesterreich_burgenland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-1" y="1344612"/>
            <a:ext cx="4776805" cy="2465388"/>
          </a:xfrm>
          <a:noFill/>
        </p:spPr>
      </p:pic>
      <p:sp>
        <p:nvSpPr>
          <p:cNvPr id="165895" name="Line 7"/>
          <p:cNvSpPr>
            <a:spLocks noChangeShapeType="1"/>
          </p:cNvSpPr>
          <p:nvPr/>
        </p:nvSpPr>
        <p:spPr bwMode="auto">
          <a:xfrm flipH="1">
            <a:off x="2590800" y="3048000"/>
            <a:ext cx="1447800" cy="1066800"/>
          </a:xfrm>
          <a:prstGeom prst="line">
            <a:avLst/>
          </a:prstGeom>
          <a:noFill/>
          <a:ln w="85725">
            <a:solidFill>
              <a:schemeClr val="accent1">
                <a:lumMod val="50000"/>
              </a:schemeClr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5896" name="Text Box 8"/>
          <p:cNvSpPr txBox="1">
            <a:spLocks noChangeArrowheads="1"/>
          </p:cNvSpPr>
          <p:nvPr/>
        </p:nvSpPr>
        <p:spPr bwMode="auto">
          <a:xfrm>
            <a:off x="1447800" y="4114800"/>
            <a:ext cx="1793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r-HR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GRADIŠĆE</a:t>
            </a:r>
            <a:endParaRPr lang="en-US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65898" name="Picture 10" descr="miloradic_mate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638800" y="2133600"/>
            <a:ext cx="2729166" cy="3560763"/>
          </a:xfrm>
          <a:noFill/>
        </p:spPr>
      </p:pic>
      <p:sp>
        <p:nvSpPr>
          <p:cNvPr id="165899" name="Text Box 11"/>
          <p:cNvSpPr txBox="1">
            <a:spLocks noChangeArrowheads="1"/>
          </p:cNvSpPr>
          <p:nvPr/>
        </p:nvSpPr>
        <p:spPr bwMode="auto">
          <a:xfrm>
            <a:off x="5257800" y="5867400"/>
            <a:ext cx="3485249" cy="83099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hr-HR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Mate </a:t>
            </a:r>
            <a:r>
              <a:rPr lang="hr-HR" sz="2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Meršić</a:t>
            </a:r>
            <a:r>
              <a:rPr lang="hr-HR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hr-HR" sz="2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Miloradić</a:t>
            </a:r>
            <a:r>
              <a:rPr lang="hr-HR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-</a:t>
            </a:r>
          </a:p>
          <a:p>
            <a:pPr algn="ctr"/>
            <a:r>
              <a:rPr lang="hr-HR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Naše novine</a:t>
            </a:r>
            <a:endParaRPr lang="en-US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4343400" cy="1143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hr-HR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Nacionalne manjine: Srbi</a:t>
            </a:r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68972" name="Picture 12" descr="STG23169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848350" y="0"/>
            <a:ext cx="3295650" cy="4010025"/>
          </a:xfrm>
          <a:noFill/>
        </p:spPr>
      </p:pic>
      <p:pic>
        <p:nvPicPr>
          <p:cNvPr id="168973" name="Picture 13" descr="VukKaradzic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514600" y="1219200"/>
            <a:ext cx="3306763" cy="3967163"/>
          </a:xfrm>
          <a:noFill/>
        </p:spPr>
      </p:pic>
      <p:sp>
        <p:nvSpPr>
          <p:cNvPr id="168974" name="Text Box 14"/>
          <p:cNvSpPr txBox="1">
            <a:spLocks noChangeArrowheads="1"/>
          </p:cNvSpPr>
          <p:nvPr/>
        </p:nvSpPr>
        <p:spPr bwMode="auto">
          <a:xfrm>
            <a:off x="2514600" y="5257800"/>
            <a:ext cx="3276600" cy="120032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hr-HR" sz="2400" dirty="0">
                <a:solidFill>
                  <a:srgbClr val="000066"/>
                </a:solidFill>
              </a:rPr>
              <a:t>Vuk Karadžić: </a:t>
            </a:r>
            <a:r>
              <a:rPr lang="hr-HR" sz="2400" dirty="0" smtClean="0">
                <a:solidFill>
                  <a:srgbClr val="000066"/>
                </a:solidFill>
              </a:rPr>
              <a:t>“…svi </a:t>
            </a:r>
            <a:endParaRPr lang="hr-HR" sz="2400" dirty="0">
              <a:solidFill>
                <a:srgbClr val="000066"/>
              </a:solidFill>
            </a:endParaRPr>
          </a:p>
          <a:p>
            <a:pPr algn="ctr"/>
            <a:r>
              <a:rPr lang="hr-HR" sz="2400" dirty="0">
                <a:solidFill>
                  <a:srgbClr val="000066"/>
                </a:solidFill>
              </a:rPr>
              <a:t>štokavci su</a:t>
            </a:r>
          </a:p>
          <a:p>
            <a:pPr algn="ctr"/>
            <a:r>
              <a:rPr lang="hr-HR" sz="2400" dirty="0" smtClean="0">
                <a:solidFill>
                  <a:srgbClr val="000066"/>
                </a:solidFill>
              </a:rPr>
              <a:t>Srbi.”</a:t>
            </a:r>
            <a:endParaRPr lang="en-US" sz="2400" dirty="0">
              <a:solidFill>
                <a:srgbClr val="000066"/>
              </a:solidFill>
            </a:endParaRPr>
          </a:p>
        </p:txBody>
      </p:sp>
      <p:sp>
        <p:nvSpPr>
          <p:cNvPr id="168975" name="Text Box 15"/>
          <p:cNvSpPr txBox="1">
            <a:spLocks noChangeArrowheads="1"/>
          </p:cNvSpPr>
          <p:nvPr/>
        </p:nvSpPr>
        <p:spPr bwMode="auto">
          <a:xfrm>
            <a:off x="5791200" y="3962400"/>
            <a:ext cx="3352800" cy="82232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hr-HR" sz="2400" dirty="0">
                <a:solidFill>
                  <a:srgbClr val="000066"/>
                </a:solidFill>
              </a:rPr>
              <a:t>Ante Starčević:</a:t>
            </a:r>
          </a:p>
          <a:p>
            <a:pPr algn="ctr"/>
            <a:r>
              <a:rPr lang="hr-HR" sz="2400" dirty="0">
                <a:solidFill>
                  <a:srgbClr val="000066"/>
                </a:solidFill>
              </a:rPr>
              <a:t>nejasno podrijetlo Srba</a:t>
            </a:r>
            <a:endParaRPr lang="en-US" sz="2400" dirty="0">
              <a:solidFill>
                <a:srgbClr val="00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003300"/>
          </a:xfrm>
        </p:spPr>
        <p:txBody>
          <a:bodyPr/>
          <a:lstStyle/>
          <a:p>
            <a:pPr algn="ctr"/>
            <a:r>
              <a:rPr lang="hr-HR" sz="4800" cap="none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JEZIČNE PRILIKE</a:t>
            </a:r>
            <a:endParaRPr lang="hr-HR" sz="4800" cap="none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6" name="Rectangle 4"/>
          <p:cNvSpPr>
            <a:spLocks noGrp="1" noChangeArrowheads="1"/>
          </p:cNvSpPr>
          <p:nvPr>
            <p:ph type="title"/>
          </p:nvPr>
        </p:nvSpPr>
        <p:spPr>
          <a:xfrm>
            <a:off x="1" y="0"/>
            <a:ext cx="9082088" cy="1295400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hr-HR" sz="4400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Narječja hrvatskog jezika</a:t>
            </a:r>
            <a:endParaRPr lang="en-US" sz="44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20838" name="Picture 6" descr="Croatian_dialects_in_Cro_and_BiH_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14600" y="1295400"/>
            <a:ext cx="6629400" cy="55626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4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371600"/>
          </a:xfrm>
          <a:solidFill>
            <a:schemeClr val="bg1"/>
          </a:solidFill>
        </p:spPr>
        <p:txBody>
          <a:bodyPr/>
          <a:lstStyle/>
          <a:p>
            <a:r>
              <a:rPr lang="hr-HR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 položaju hrvatskog jezika govorio je Ivan Kukuljević </a:t>
            </a:r>
            <a:r>
              <a:rPr lang="hr-HR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Sakcinski</a:t>
            </a:r>
            <a:r>
              <a:rPr lang="hr-HR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u prvom govoru na hrvatskom jeziku u Saboru</a:t>
            </a:r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1776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524000"/>
            <a:ext cx="5715000" cy="5334000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>
              <a:buSzPct val="119000"/>
              <a:buBlip>
                <a:blip r:embed="rId2"/>
              </a:buBlip>
            </a:pPr>
            <a:r>
              <a:rPr lang="hr-HR" sz="2800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1843.g. održan je prvi govor na hrvatskom jeziku u Saboru:” Mi smo malo Latini,malo Nijemci,malo Talijani,malo Mađari i malo Slaveni,a ukupno govoreći nismo baš ništa</a:t>
            </a:r>
            <a:r>
              <a:rPr lang="hr-HR" sz="28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 Nama </a:t>
            </a:r>
            <a:r>
              <a:rPr lang="hr-HR" sz="2800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vlada jedan mrtvi jezik-latinski-i tri živa:mađarski,njemački i talijanski</a:t>
            </a:r>
            <a:r>
              <a:rPr lang="hr-HR" sz="28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 Ovi </a:t>
            </a:r>
            <a:r>
              <a:rPr lang="hr-HR" sz="2800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živi jezici nam prijete,ovaj mrtvi nas drži za vrat.”</a:t>
            </a:r>
            <a:endParaRPr lang="en-US" sz="28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17767" name="Picture 7" descr="kukuljevici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486400" y="1295400"/>
            <a:ext cx="3114927" cy="44926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" y="0"/>
            <a:ext cx="9144000" cy="1143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hr-HR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Pavao Štos, Kip domovine </a:t>
            </a:r>
            <a:r>
              <a:rPr lang="hr-HR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vu</a:t>
            </a:r>
            <a:r>
              <a:rPr lang="hr-HR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početku leta 1831.</a:t>
            </a:r>
            <a:endParaRPr lang="hr-HR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419600" y="2057400"/>
            <a:ext cx="4419600" cy="4091782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buSzPct val="127000"/>
              <a:buBlip>
                <a:blip r:embed="rId2"/>
              </a:buBlip>
            </a:pPr>
            <a:r>
              <a:rPr lang="hr-HR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“…</a:t>
            </a:r>
            <a:r>
              <a:rPr lang="hr-HR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vre</a:t>
            </a:r>
            <a:r>
              <a:rPr lang="hr-HR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i svoj jezik zabit Hrvati </a:t>
            </a:r>
            <a:r>
              <a:rPr lang="hr-HR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hote</a:t>
            </a:r>
            <a:r>
              <a:rPr lang="hr-HR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hr-HR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ter</a:t>
            </a:r>
            <a:r>
              <a:rPr lang="hr-HR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drugi narod postati.”</a:t>
            </a:r>
          </a:p>
          <a:p>
            <a:pPr>
              <a:buSzPct val="127000"/>
              <a:buBlip>
                <a:blip r:embed="rId2"/>
              </a:buBlip>
            </a:pPr>
            <a:r>
              <a:rPr lang="hr-HR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zapuštanje hrvatskog jezika i mađarizacija: 1827.g. mađarski jezik postaje obvezatni predmet u hrvatskim školama </a:t>
            </a:r>
            <a:endParaRPr lang="hr-HR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1169661"/>
            <a:ext cx="3238500" cy="451867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020175" cy="1066800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hr-HR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Položaj hrvatskih zemalja unutar Habsburške Monarhije</a:t>
            </a:r>
            <a:endParaRPr lang="en-US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2593" y="1371600"/>
            <a:ext cx="8278813" cy="5486400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>
              <a:buClr>
                <a:srgbClr val="FF0000"/>
              </a:buClr>
              <a:buSzPct val="126000"/>
              <a:buBlip>
                <a:blip r:embed="rId2"/>
              </a:buBlip>
            </a:pPr>
            <a:r>
              <a:rPr lang="hr-HR" sz="2800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politička rascjepkanost: </a:t>
            </a:r>
          </a:p>
          <a:p>
            <a:pPr lvl="1">
              <a:buClr>
                <a:srgbClr val="FF0000"/>
              </a:buClr>
              <a:buSzPct val="126000"/>
              <a:buBlip>
                <a:blip r:embed="rId2"/>
              </a:buBlip>
            </a:pPr>
            <a:r>
              <a:rPr lang="hr-HR" sz="2800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Banska Hrvatska- određeni stupanj samouprave</a:t>
            </a:r>
          </a:p>
          <a:p>
            <a:pPr lvl="1">
              <a:buClr>
                <a:srgbClr val="FF0000"/>
              </a:buClr>
              <a:buSzPct val="126000"/>
              <a:buBlip>
                <a:blip r:embed="rId2"/>
              </a:buBlip>
            </a:pPr>
            <a:r>
              <a:rPr lang="hr-HR" sz="2800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Vojna krajina-austrijska vojna uprava </a:t>
            </a:r>
          </a:p>
          <a:p>
            <a:pPr lvl="1">
              <a:buClr>
                <a:srgbClr val="FF0000"/>
              </a:buClr>
              <a:buSzPct val="126000"/>
              <a:buBlip>
                <a:blip r:embed="rId2"/>
              </a:buBlip>
            </a:pPr>
            <a:r>
              <a:rPr lang="hr-HR" sz="2800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Dalmacija i Istra-austrijska uprava</a:t>
            </a:r>
          </a:p>
          <a:p>
            <a:pPr lvl="1">
              <a:buClr>
                <a:srgbClr val="FF0000"/>
              </a:buClr>
              <a:buSzPct val="126000"/>
              <a:buBlip>
                <a:blip r:embed="rId2"/>
              </a:buBlip>
            </a:pPr>
            <a:r>
              <a:rPr lang="hr-HR" sz="2800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Rijeka i Međimurje-ugarska </a:t>
            </a:r>
            <a:r>
              <a:rPr lang="hr-HR" sz="28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uprava</a:t>
            </a:r>
            <a:endParaRPr lang="hr-HR" sz="28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tx2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>
              <a:buClr>
                <a:srgbClr val="FF0000"/>
              </a:buClr>
              <a:buSzPct val="126000"/>
              <a:buBlip>
                <a:blip r:embed="rId2"/>
              </a:buBlip>
            </a:pPr>
            <a:r>
              <a:rPr lang="hr-HR" sz="28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jezične prilike</a:t>
            </a:r>
          </a:p>
          <a:p>
            <a:pPr lvl="1">
              <a:buClr>
                <a:srgbClr val="FF0000"/>
              </a:buClr>
              <a:buSzPct val="126000"/>
              <a:buBlip>
                <a:blip r:embed="rId2"/>
              </a:buBlip>
            </a:pPr>
            <a:r>
              <a:rPr lang="hr-HR" sz="28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latinski-službeni</a:t>
            </a:r>
            <a:endParaRPr lang="hr-HR" sz="28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tx2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lvl="1">
              <a:buClr>
                <a:srgbClr val="FF0000"/>
              </a:buClr>
              <a:buSzPct val="126000"/>
              <a:buBlip>
                <a:blip r:embed="rId2"/>
              </a:buBlip>
            </a:pPr>
            <a:r>
              <a:rPr lang="hr-HR" sz="2800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hrvatski jezik: tri narječja</a:t>
            </a:r>
          </a:p>
          <a:p>
            <a:pPr lvl="1">
              <a:buClr>
                <a:srgbClr val="FF0000"/>
              </a:buClr>
              <a:buSzPct val="126000"/>
              <a:buBlip>
                <a:blip r:embed="rId2"/>
              </a:buBlip>
            </a:pPr>
            <a:r>
              <a:rPr lang="hr-HR" sz="2800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mađarizacija-nametanje mađarskog jezika</a:t>
            </a:r>
            <a:endParaRPr lang="en-US" sz="28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tx2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itl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ext"/>
</p:tagLst>
</file>

<file path=ppt/theme/theme1.xml><?xml version="1.0" encoding="utf-8"?>
<a:theme xmlns:a="http://schemas.openxmlformats.org/drawingml/2006/main" name="ind_3515_slide">
  <a:themeElements>
    <a:clrScheme name="ind_3515_slide 2">
      <a:dk1>
        <a:srgbClr val="000000"/>
      </a:dk1>
      <a:lt1>
        <a:srgbClr val="EAEAEA"/>
      </a:lt1>
      <a:dk2>
        <a:srgbClr val="000000"/>
      </a:dk2>
      <a:lt2>
        <a:srgbClr val="808080"/>
      </a:lt2>
      <a:accent1>
        <a:srgbClr val="22DF1F"/>
      </a:accent1>
      <a:accent2>
        <a:srgbClr val="56BCED"/>
      </a:accent2>
      <a:accent3>
        <a:srgbClr val="F3F3F3"/>
      </a:accent3>
      <a:accent4>
        <a:srgbClr val="000000"/>
      </a:accent4>
      <a:accent5>
        <a:srgbClr val="ABECAB"/>
      </a:accent5>
      <a:accent6>
        <a:srgbClr val="4DAAD7"/>
      </a:accent6>
      <a:hlink>
        <a:srgbClr val="0E5B0D"/>
      </a:hlink>
      <a:folHlink>
        <a:srgbClr val="093E57"/>
      </a:folHlink>
    </a:clrScheme>
    <a:fontScheme name="ind_3515_slid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ind_3515_slide 1">
        <a:dk1>
          <a:srgbClr val="000000"/>
        </a:dk1>
        <a:lt1>
          <a:srgbClr val="EAEAEA"/>
        </a:lt1>
        <a:dk2>
          <a:srgbClr val="000000"/>
        </a:dk2>
        <a:lt2>
          <a:srgbClr val="808080"/>
        </a:lt2>
        <a:accent1>
          <a:srgbClr val="37E334"/>
        </a:accent1>
        <a:accent2>
          <a:srgbClr val="15BC15"/>
        </a:accent2>
        <a:accent3>
          <a:srgbClr val="F3F3F3"/>
        </a:accent3>
        <a:accent4>
          <a:srgbClr val="000000"/>
        </a:accent4>
        <a:accent5>
          <a:srgbClr val="AEEFAE"/>
        </a:accent5>
        <a:accent6>
          <a:srgbClr val="12AA12"/>
        </a:accent6>
        <a:hlink>
          <a:srgbClr val="296929"/>
        </a:hlink>
        <a:folHlink>
          <a:srgbClr val="4A824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d_3515_slide 2">
        <a:dk1>
          <a:srgbClr val="000000"/>
        </a:dk1>
        <a:lt1>
          <a:srgbClr val="EAEAEA"/>
        </a:lt1>
        <a:dk2>
          <a:srgbClr val="000000"/>
        </a:dk2>
        <a:lt2>
          <a:srgbClr val="808080"/>
        </a:lt2>
        <a:accent1>
          <a:srgbClr val="22DF1F"/>
        </a:accent1>
        <a:accent2>
          <a:srgbClr val="56BCED"/>
        </a:accent2>
        <a:accent3>
          <a:srgbClr val="F3F3F3"/>
        </a:accent3>
        <a:accent4>
          <a:srgbClr val="000000"/>
        </a:accent4>
        <a:accent5>
          <a:srgbClr val="ABECAB"/>
        </a:accent5>
        <a:accent6>
          <a:srgbClr val="4DAAD7"/>
        </a:accent6>
        <a:hlink>
          <a:srgbClr val="0E5B0D"/>
        </a:hlink>
        <a:folHlink>
          <a:srgbClr val="093E5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d_3515_slide 3">
        <a:dk1>
          <a:srgbClr val="000000"/>
        </a:dk1>
        <a:lt1>
          <a:srgbClr val="EAEAEA"/>
        </a:lt1>
        <a:dk2>
          <a:srgbClr val="000000"/>
        </a:dk2>
        <a:lt2>
          <a:srgbClr val="808080"/>
        </a:lt2>
        <a:accent1>
          <a:srgbClr val="22DF1F"/>
        </a:accent1>
        <a:accent2>
          <a:srgbClr val="E84099"/>
        </a:accent2>
        <a:accent3>
          <a:srgbClr val="F3F3F3"/>
        </a:accent3>
        <a:accent4>
          <a:srgbClr val="000000"/>
        </a:accent4>
        <a:accent5>
          <a:srgbClr val="ABECAB"/>
        </a:accent5>
        <a:accent6>
          <a:srgbClr val="D2398A"/>
        </a:accent6>
        <a:hlink>
          <a:srgbClr val="6B4529"/>
        </a:hlink>
        <a:folHlink>
          <a:srgbClr val="6B2C4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d_3515_slide 4">
        <a:dk1>
          <a:srgbClr val="000000"/>
        </a:dk1>
        <a:lt1>
          <a:srgbClr val="EAEAEA"/>
        </a:lt1>
        <a:dk2>
          <a:srgbClr val="000000"/>
        </a:dk2>
        <a:lt2>
          <a:srgbClr val="808080"/>
        </a:lt2>
        <a:accent1>
          <a:srgbClr val="22DF1F"/>
        </a:accent1>
        <a:accent2>
          <a:srgbClr val="796CD6"/>
        </a:accent2>
        <a:accent3>
          <a:srgbClr val="F3F3F3"/>
        </a:accent3>
        <a:accent4>
          <a:srgbClr val="000000"/>
        </a:accent4>
        <a:accent5>
          <a:srgbClr val="ABECAB"/>
        </a:accent5>
        <a:accent6>
          <a:srgbClr val="6D61C2"/>
        </a:accent6>
        <a:hlink>
          <a:srgbClr val="6B6129"/>
        </a:hlink>
        <a:folHlink>
          <a:srgbClr val="59282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d_3515_slid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7E334"/>
        </a:accent1>
        <a:accent2>
          <a:srgbClr val="15BC15"/>
        </a:accent2>
        <a:accent3>
          <a:srgbClr val="FFFFFF"/>
        </a:accent3>
        <a:accent4>
          <a:srgbClr val="000000"/>
        </a:accent4>
        <a:accent5>
          <a:srgbClr val="AEEFAE"/>
        </a:accent5>
        <a:accent6>
          <a:srgbClr val="12AA12"/>
        </a:accent6>
        <a:hlink>
          <a:srgbClr val="296929"/>
        </a:hlink>
        <a:folHlink>
          <a:srgbClr val="4A824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d_3515_slid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22DF1F"/>
        </a:accent1>
        <a:accent2>
          <a:srgbClr val="56BCED"/>
        </a:accent2>
        <a:accent3>
          <a:srgbClr val="FFFFFF"/>
        </a:accent3>
        <a:accent4>
          <a:srgbClr val="000000"/>
        </a:accent4>
        <a:accent5>
          <a:srgbClr val="ABECAB"/>
        </a:accent5>
        <a:accent6>
          <a:srgbClr val="4DAAD7"/>
        </a:accent6>
        <a:hlink>
          <a:srgbClr val="0E5B0D"/>
        </a:hlink>
        <a:folHlink>
          <a:srgbClr val="093E5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d_3515_slid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22DF1F"/>
        </a:accent1>
        <a:accent2>
          <a:srgbClr val="E84099"/>
        </a:accent2>
        <a:accent3>
          <a:srgbClr val="FFFFFF"/>
        </a:accent3>
        <a:accent4>
          <a:srgbClr val="000000"/>
        </a:accent4>
        <a:accent5>
          <a:srgbClr val="ABECAB"/>
        </a:accent5>
        <a:accent6>
          <a:srgbClr val="D2398A"/>
        </a:accent6>
        <a:hlink>
          <a:srgbClr val="6B4529"/>
        </a:hlink>
        <a:folHlink>
          <a:srgbClr val="6B2C4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d_3515_slide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22DF1F"/>
        </a:accent1>
        <a:accent2>
          <a:srgbClr val="796CD6"/>
        </a:accent2>
        <a:accent3>
          <a:srgbClr val="FFFFFF"/>
        </a:accent3>
        <a:accent4>
          <a:srgbClr val="000000"/>
        </a:accent4>
        <a:accent5>
          <a:srgbClr val="ABECAB"/>
        </a:accent5>
        <a:accent6>
          <a:srgbClr val="6D61C2"/>
        </a:accent6>
        <a:hlink>
          <a:srgbClr val="6B6129"/>
        </a:hlink>
        <a:folHlink>
          <a:srgbClr val="59282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ind_3515_slide</Template>
  <TotalTime>1114</TotalTime>
  <Words>1683</Words>
  <Application>Microsoft Office PowerPoint</Application>
  <PresentationFormat>Prikaz na zaslonu (4:3)</PresentationFormat>
  <Paragraphs>232</Paragraphs>
  <Slides>48</Slides>
  <Notes>0</Notes>
  <HiddenSlides>2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48</vt:i4>
      </vt:variant>
    </vt:vector>
  </HeadingPairs>
  <TitlesOfParts>
    <vt:vector size="49" baseType="lpstr">
      <vt:lpstr>ind_3515_slide</vt:lpstr>
      <vt:lpstr>Ponovimo!</vt:lpstr>
      <vt:lpstr>HRVATSKI NARODNI PREPOROD ( 1835.-1848.)</vt:lpstr>
      <vt:lpstr>Položaj hrvatskih zemalja unutar Habsburške Monarhije- RASCJEPKANOST</vt:lpstr>
      <vt:lpstr>Politički položaj- Banska Hrvatska</vt:lpstr>
      <vt:lpstr>JEZIČNE PRILIKE</vt:lpstr>
      <vt:lpstr>Narječja hrvatskog jezika</vt:lpstr>
      <vt:lpstr>O položaju hrvatskog jezika govorio je Ivan Kukuljević Sakcinski u prvom govoru na hrvatskom jeziku u Saboru</vt:lpstr>
      <vt:lpstr>Pavao Štos, Kip domovine vu početku leta 1831.</vt:lpstr>
      <vt:lpstr>Položaj hrvatskih zemalja unutar Habsburške Monarhije</vt:lpstr>
      <vt:lpstr>Jezične prilike u Banskoj Hrvatskoj, krajem 18. i početkom 19. stoljeća</vt:lpstr>
      <vt:lpstr>Borba za stvaranje jedinstvenog književnog jezika - Ljudevit Gaj</vt:lpstr>
      <vt:lpstr>Hrvatski narodni preporod  ili ILIRSKI POKRET</vt:lpstr>
      <vt:lpstr>Politički program preporoda- grof Janko Drašković- Disertacija,1832.g.</vt:lpstr>
      <vt:lpstr>Velika Ilirija</vt:lpstr>
      <vt:lpstr>Kulturna djelatnost preporoditelja</vt:lpstr>
      <vt:lpstr>Prve hrvatske novine- NOVINE HORVATZKE,1835.G.</vt:lpstr>
      <vt:lpstr>Danica-Horvatzka domovina ( Lijepa naša ), Antun Mihanović, Josip Runjanin</vt:lpstr>
      <vt:lpstr>Ljudevit Gaj, Još Horvatska nij propala,prva budnica, uglazbio Ferdo Livadić</vt:lpstr>
      <vt:lpstr>Ivan Kukuljević Sakcinski, Juran i Sofija ili Turci pod Siskom, prva hrvatska drama, 1839.</vt:lpstr>
      <vt:lpstr>1842.g. osnovana Matica ilirska   (Matica hrvatska) </vt:lpstr>
      <vt:lpstr>Vatroslav Lisinski, Ljubav i zloba, prva hrvatska opera,1846.g.</vt:lpstr>
      <vt:lpstr>Preporoditeljice:  Sidonija Rubido Erdödy i Dragojla Jarnević</vt:lpstr>
      <vt:lpstr>Politički život u doba preporoda</vt:lpstr>
      <vt:lpstr>1847. –hrvatski jezik proglašen službenim</vt:lpstr>
      <vt:lpstr>Vlaho Bukovac, Hrvatski narodni preporod, svečani zastor HNK u Zagrebu</vt:lpstr>
      <vt:lpstr>Ilirizam u svakodnevnom životu</vt:lpstr>
      <vt:lpstr>Za domaći rad</vt:lpstr>
      <vt:lpstr>Ponovimo!</vt:lpstr>
      <vt:lpstr>PREPOROD U DALMACIJI I ISTRI</vt:lpstr>
      <vt:lpstr>Politički položaj</vt:lpstr>
      <vt:lpstr>Ponovimo!</vt:lpstr>
      <vt:lpstr>Dalmacija i Istra- austrijska uprava</vt:lpstr>
      <vt:lpstr>Društvene i gospodarske prilike u Dalmaciji u prvoj polovici 19. stoljeća</vt:lpstr>
      <vt:lpstr>Odjeci preporoda- Zora dalmatinska, 1844.g.</vt:lpstr>
      <vt:lpstr>Petar Preradović, Zora puca, bit će dana</vt:lpstr>
      <vt:lpstr>Dalmatinski sabor, 1861.g. - autonomaši i narodnjaci</vt:lpstr>
      <vt:lpstr>Autonomaši: Nikola Tomaseo i Antun Bajamonti</vt:lpstr>
      <vt:lpstr>Narodnjaci: Miho Klaić i Mihovil Pavlinović</vt:lpstr>
      <vt:lpstr>Mihovil Pavlinović- Narodna stranka,1861.g.</vt:lpstr>
      <vt:lpstr>Uspjesi preporoditelja u Dalmaciji</vt:lpstr>
      <vt:lpstr>Istra u preporodno doba</vt:lpstr>
      <vt:lpstr>Govor Jurja Dobrila o gospodarskim prilikama:</vt:lpstr>
      <vt:lpstr>Juraj Dobrila- Naša sloga 1870.g.</vt:lpstr>
      <vt:lpstr>Slajd 44</vt:lpstr>
      <vt:lpstr>PREPOROD MEĐU HRVATIMA IZVAN HRVATSKE</vt:lpstr>
      <vt:lpstr>Hrvati u BiH-pod Osmanlijama- franjevci</vt:lpstr>
      <vt:lpstr>Gradišćanski Hrvati- Austrija</vt:lpstr>
      <vt:lpstr>Nacionalne manjine: Srbi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HRVATSKI NARODNI PREPOROD</dc:title>
  <dc:creator>GaGa</dc:creator>
  <cp:lastModifiedBy>zdenka</cp:lastModifiedBy>
  <cp:revision>52</cp:revision>
  <dcterms:created xsi:type="dcterms:W3CDTF">2008-11-16T17:12:29Z</dcterms:created>
  <dcterms:modified xsi:type="dcterms:W3CDTF">2013-12-18T09:12:14Z</dcterms:modified>
</cp:coreProperties>
</file>