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2" r:id="rId3"/>
    <p:sldId id="258" r:id="rId4"/>
    <p:sldId id="259" r:id="rId5"/>
    <p:sldId id="265" r:id="rId6"/>
    <p:sldId id="260" r:id="rId7"/>
    <p:sldId id="261" r:id="rId8"/>
    <p:sldId id="262" r:id="rId9"/>
    <p:sldId id="264" r:id="rId10"/>
    <p:sldId id="257" r:id="rId11"/>
    <p:sldId id="266" r:id="rId12"/>
    <p:sldId id="267" r:id="rId13"/>
    <p:sldId id="283" r:id="rId14"/>
    <p:sldId id="268" r:id="rId15"/>
    <p:sldId id="274" r:id="rId16"/>
    <p:sldId id="269" r:id="rId17"/>
    <p:sldId id="273" r:id="rId18"/>
    <p:sldId id="271" r:id="rId19"/>
    <p:sldId id="281" r:id="rId20"/>
    <p:sldId id="270" r:id="rId21"/>
    <p:sldId id="280" r:id="rId22"/>
    <p:sldId id="275" r:id="rId23"/>
    <p:sldId id="279" r:id="rId24"/>
    <p:sldId id="272" r:id="rId25"/>
    <p:sldId id="276" r:id="rId26"/>
    <p:sldId id="277" r:id="rId27"/>
    <p:sldId id="278" r:id="rId28"/>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000099"/>
    <a:srgbClr val="0033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2787"/>
    <p:restoredTop sz="90929"/>
  </p:normalViewPr>
  <p:slideViewPr>
    <p:cSldViewPr showGuides="1">
      <p:cViewPr varScale="1">
        <p:scale>
          <a:sx n="56" d="100"/>
          <a:sy n="56" d="100"/>
        </p:scale>
        <p:origin x="-1229"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2062" name="Picture 14" descr="corporate2"/>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050" name="Rectangle 2"/>
          <p:cNvSpPr>
            <a:spLocks noGrp="1" noChangeArrowheads="1"/>
          </p:cNvSpPr>
          <p:nvPr>
            <p:ph type="ctrTitle"/>
          </p:nvPr>
        </p:nvSpPr>
        <p:spPr>
          <a:xfrm>
            <a:off x="685800" y="2057400"/>
            <a:ext cx="7772400" cy="1143000"/>
          </a:xfrm>
        </p:spPr>
        <p:txBody>
          <a:bodyPr/>
          <a:lstStyle>
            <a:lvl1pPr algn="ctr">
              <a:defRPr/>
            </a:lvl1pPr>
          </a:lstStyle>
          <a:p>
            <a:r>
              <a:rPr lang="en-US"/>
              <a:t>Click to edit Master title style</a:t>
            </a:r>
          </a:p>
        </p:txBody>
      </p:sp>
      <p:sp>
        <p:nvSpPr>
          <p:cNvPr id="2051" name="Rectangle 3"/>
          <p:cNvSpPr>
            <a:spLocks noGrp="1" noChangeArrowheads="1"/>
          </p:cNvSpPr>
          <p:nvPr>
            <p:ph type="subTitle" idx="1"/>
          </p:nvPr>
        </p:nvSpPr>
        <p:spPr>
          <a:xfrm>
            <a:off x="1524000" y="4267200"/>
            <a:ext cx="6400800" cy="1752600"/>
          </a:xfrm>
        </p:spPr>
        <p:txBody>
          <a:bodyPr/>
          <a:lstStyle>
            <a:lvl1pPr marL="0" indent="0" algn="ctr">
              <a:buFontTx/>
              <a:buNone/>
              <a:defRPr/>
            </a:lvl1pPr>
          </a:lstStyle>
          <a:p>
            <a:r>
              <a:rPr lang="en-US"/>
              <a:t>Click to edit Master subtitle style</a:t>
            </a:r>
          </a:p>
        </p:txBody>
      </p:sp>
      <p:sp>
        <p:nvSpPr>
          <p:cNvPr id="2052" name="Rectangle 4"/>
          <p:cNvSpPr>
            <a:spLocks noGrp="1" noChangeArrowheads="1"/>
          </p:cNvSpPr>
          <p:nvPr>
            <p:ph type="dt" sz="half" idx="2"/>
          </p:nvPr>
        </p:nvSpPr>
        <p:spPr>
          <a:xfrm>
            <a:off x="6858000" y="6248400"/>
            <a:ext cx="1600200" cy="457200"/>
          </a:xfrm>
        </p:spPr>
        <p:txBody>
          <a:bodyPr/>
          <a:lstStyle>
            <a:lvl1pPr>
              <a:defRPr/>
            </a:lvl1pPr>
          </a:lstStyle>
          <a:p>
            <a:endParaRPr lang="en-US"/>
          </a:p>
        </p:txBody>
      </p:sp>
      <p:sp>
        <p:nvSpPr>
          <p:cNvPr id="2053" name="Rectangle 5"/>
          <p:cNvSpPr>
            <a:spLocks noGrp="1" noChangeArrowheads="1"/>
          </p:cNvSpPr>
          <p:nvPr>
            <p:ph type="ftr" sz="quarter" idx="3"/>
          </p:nvPr>
        </p:nvSpPr>
        <p:spPr>
          <a:xfrm>
            <a:off x="3124200" y="6248400"/>
            <a:ext cx="2895600" cy="457200"/>
          </a:xfrm>
        </p:spPr>
        <p:txBody>
          <a:bodyPr/>
          <a:lstStyle>
            <a:lvl1pPr>
              <a:defRPr/>
            </a:lvl1p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A74AC8C-529C-4ED4-A22D-69FF70BA7515}"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304800"/>
            <a:ext cx="1943100" cy="5562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304800"/>
            <a:ext cx="5676900" cy="5562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F8059D1-5801-4B1B-87D2-99A1EC2132D8}"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A948CCD-6CEF-423D-830B-E59C5646263F}"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7389788-9BF6-4283-9F58-953F81C3C93D}"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0417F57B-01BF-4577-BB5E-4CD83EFE34EA}"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9A42ABE7-85DC-4FCD-82B2-478C14FA58D7}"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7D04AD8D-25D2-4593-B31F-2D2EDA0DC665}"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EE6ECAA1-F61D-4DD5-AE77-DF4A4F20DA52}"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5C11A284-B575-4978-A90C-3C8970365976}"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1D4D6D34-CE57-487F-A044-54EDE50614CC}"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36" name="Picture 12" descr="corporate2"/>
          <p:cNvPicPr>
            <a:picLocks noChangeAspect="1" noChangeArrowheads="1"/>
          </p:cNvPicPr>
          <p:nvPr/>
        </p:nvPicPr>
        <p:blipFill>
          <a:blip r:embed="rId13" cstate="print"/>
          <a:srcRect/>
          <a:stretch>
            <a:fillRect/>
          </a:stretch>
        </p:blipFill>
        <p:spPr bwMode="auto">
          <a:xfrm>
            <a:off x="0" y="0"/>
            <a:ext cx="9144000" cy="6858000"/>
          </a:xfrm>
          <a:prstGeom prst="rect">
            <a:avLst/>
          </a:prstGeom>
          <a:noFill/>
        </p:spPr>
      </p:pic>
      <p:sp>
        <p:nvSpPr>
          <p:cNvPr id="1026" name="Rectangle 2"/>
          <p:cNvSpPr>
            <a:spLocks noGrp="1" noChangeArrowheads="1"/>
          </p:cNvSpPr>
          <p:nvPr>
            <p:ph type="title"/>
          </p:nvPr>
        </p:nvSpPr>
        <p:spPr bwMode="auto">
          <a:xfrm>
            <a:off x="685800" y="3048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3886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sp>
        <p:nvSpPr>
          <p:cNvPr id="1028" name="Rectangle 4"/>
          <p:cNvSpPr>
            <a:spLocks noGrp="1" noChangeArrowheads="1"/>
          </p:cNvSpPr>
          <p:nvPr>
            <p:ph type="dt" sz="half" idx="2"/>
          </p:nvPr>
        </p:nvSpPr>
        <p:spPr bwMode="auto">
          <a:xfrm>
            <a:off x="685800" y="61722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endParaRPr lang="en-US"/>
          </a:p>
        </p:txBody>
      </p:sp>
      <p:sp>
        <p:nvSpPr>
          <p:cNvPr id="1029" name="Rectangle 5"/>
          <p:cNvSpPr>
            <a:spLocks noGrp="1" noChangeArrowheads="1"/>
          </p:cNvSpPr>
          <p:nvPr>
            <p:ph type="ftr" sz="quarter" idx="3"/>
          </p:nvPr>
        </p:nvSpPr>
        <p:spPr bwMode="auto">
          <a:xfrm>
            <a:off x="3124200" y="61722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endParaRPr lang="en-US"/>
          </a:p>
        </p:txBody>
      </p:sp>
      <p:sp>
        <p:nvSpPr>
          <p:cNvPr id="1030" name="Rectangle 6"/>
          <p:cNvSpPr>
            <a:spLocks noGrp="1" noChangeArrowheads="1"/>
          </p:cNvSpPr>
          <p:nvPr>
            <p:ph type="sldNum" sz="quarter" idx="4"/>
          </p:nvPr>
        </p:nvSpPr>
        <p:spPr bwMode="auto">
          <a:xfrm>
            <a:off x="6553200" y="61722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fld id="{655BA92E-2F1E-4FD5-9F60-F5E877FC13D9}"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fontAlgn="base">
        <a:spcBef>
          <a:spcPct val="0"/>
        </a:spcBef>
        <a:spcAft>
          <a:spcPct val="0"/>
        </a:spcAft>
        <a:defRPr sz="3000" b="1">
          <a:solidFill>
            <a:schemeClr val="tx2"/>
          </a:solidFill>
          <a:latin typeface="+mj-lt"/>
          <a:ea typeface="+mj-ea"/>
          <a:cs typeface="+mj-cs"/>
        </a:defRPr>
      </a:lvl1pPr>
      <a:lvl2pPr algn="l" rtl="0" fontAlgn="base">
        <a:spcBef>
          <a:spcPct val="0"/>
        </a:spcBef>
        <a:spcAft>
          <a:spcPct val="0"/>
        </a:spcAft>
        <a:defRPr sz="3000" b="1">
          <a:solidFill>
            <a:schemeClr val="tx2"/>
          </a:solidFill>
          <a:latin typeface="Trebuchet MS" pitchFamily="34" charset="0"/>
        </a:defRPr>
      </a:lvl2pPr>
      <a:lvl3pPr algn="l" rtl="0" fontAlgn="base">
        <a:spcBef>
          <a:spcPct val="0"/>
        </a:spcBef>
        <a:spcAft>
          <a:spcPct val="0"/>
        </a:spcAft>
        <a:defRPr sz="3000" b="1">
          <a:solidFill>
            <a:schemeClr val="tx2"/>
          </a:solidFill>
          <a:latin typeface="Trebuchet MS" pitchFamily="34" charset="0"/>
        </a:defRPr>
      </a:lvl3pPr>
      <a:lvl4pPr algn="l" rtl="0" fontAlgn="base">
        <a:spcBef>
          <a:spcPct val="0"/>
        </a:spcBef>
        <a:spcAft>
          <a:spcPct val="0"/>
        </a:spcAft>
        <a:defRPr sz="3000" b="1">
          <a:solidFill>
            <a:schemeClr val="tx2"/>
          </a:solidFill>
          <a:latin typeface="Trebuchet MS" pitchFamily="34" charset="0"/>
        </a:defRPr>
      </a:lvl4pPr>
      <a:lvl5pPr algn="l" rtl="0" fontAlgn="base">
        <a:spcBef>
          <a:spcPct val="0"/>
        </a:spcBef>
        <a:spcAft>
          <a:spcPct val="0"/>
        </a:spcAft>
        <a:defRPr sz="3000" b="1">
          <a:solidFill>
            <a:schemeClr val="tx2"/>
          </a:solidFill>
          <a:latin typeface="Trebuchet MS" pitchFamily="34" charset="0"/>
        </a:defRPr>
      </a:lvl5pPr>
      <a:lvl6pPr marL="457200" algn="l" rtl="0" fontAlgn="base">
        <a:spcBef>
          <a:spcPct val="0"/>
        </a:spcBef>
        <a:spcAft>
          <a:spcPct val="0"/>
        </a:spcAft>
        <a:defRPr sz="3000" b="1">
          <a:solidFill>
            <a:schemeClr val="tx2"/>
          </a:solidFill>
          <a:latin typeface="Trebuchet MS" pitchFamily="34" charset="0"/>
        </a:defRPr>
      </a:lvl6pPr>
      <a:lvl7pPr marL="914400" algn="l" rtl="0" fontAlgn="base">
        <a:spcBef>
          <a:spcPct val="0"/>
        </a:spcBef>
        <a:spcAft>
          <a:spcPct val="0"/>
        </a:spcAft>
        <a:defRPr sz="3000" b="1">
          <a:solidFill>
            <a:schemeClr val="tx2"/>
          </a:solidFill>
          <a:latin typeface="Trebuchet MS" pitchFamily="34" charset="0"/>
        </a:defRPr>
      </a:lvl7pPr>
      <a:lvl8pPr marL="1371600" algn="l" rtl="0" fontAlgn="base">
        <a:spcBef>
          <a:spcPct val="0"/>
        </a:spcBef>
        <a:spcAft>
          <a:spcPct val="0"/>
        </a:spcAft>
        <a:defRPr sz="3000" b="1">
          <a:solidFill>
            <a:schemeClr val="tx2"/>
          </a:solidFill>
          <a:latin typeface="Trebuchet MS" pitchFamily="34" charset="0"/>
        </a:defRPr>
      </a:lvl8pPr>
      <a:lvl9pPr marL="1828800" algn="l" rtl="0" fontAlgn="base">
        <a:spcBef>
          <a:spcPct val="0"/>
        </a:spcBef>
        <a:spcAft>
          <a:spcPct val="0"/>
        </a:spcAft>
        <a:defRPr sz="3000" b="1">
          <a:solidFill>
            <a:schemeClr val="tx2"/>
          </a:solidFill>
          <a:latin typeface="Trebuchet MS" pitchFamily="34" charset="0"/>
        </a:defRPr>
      </a:lvl9pPr>
    </p:titleStyle>
    <p:bodyStyle>
      <a:lvl1pPr marL="342900" indent="-342900" algn="l" rtl="0" fontAlgn="base">
        <a:spcBef>
          <a:spcPct val="20000"/>
        </a:spcBef>
        <a:spcAft>
          <a:spcPct val="0"/>
        </a:spcAft>
        <a:buClr>
          <a:schemeClr val="accent1"/>
        </a:buClr>
        <a:buChar char="•"/>
        <a:defRPr sz="2500">
          <a:solidFill>
            <a:schemeClr val="tx1"/>
          </a:solidFill>
          <a:latin typeface="+mn-lt"/>
          <a:ea typeface="+mn-ea"/>
          <a:cs typeface="+mn-cs"/>
        </a:defRPr>
      </a:lvl1pPr>
      <a:lvl2pPr marL="742950" indent="-285750" algn="l" rtl="0" fontAlgn="base">
        <a:spcBef>
          <a:spcPct val="20000"/>
        </a:spcBef>
        <a:spcAft>
          <a:spcPct val="0"/>
        </a:spcAft>
        <a:buClr>
          <a:schemeClr val="accent1"/>
        </a:buClr>
        <a:buChar char="•"/>
        <a:defRPr sz="2200">
          <a:solidFill>
            <a:schemeClr val="tx1"/>
          </a:solidFill>
          <a:latin typeface="+mn-lt"/>
        </a:defRPr>
      </a:lvl2pPr>
      <a:lvl3pPr marL="1143000" indent="-228600" algn="l" rtl="0" fontAlgn="base">
        <a:spcBef>
          <a:spcPct val="20000"/>
        </a:spcBef>
        <a:spcAft>
          <a:spcPct val="0"/>
        </a:spcAft>
        <a:buClr>
          <a:schemeClr val="accent1"/>
        </a:buClr>
        <a:buSzPct val="60000"/>
        <a:buChar char="•"/>
        <a:defRPr sz="2000">
          <a:solidFill>
            <a:schemeClr val="tx1"/>
          </a:solidFill>
          <a:latin typeface="+mn-lt"/>
        </a:defRPr>
      </a:lvl3pPr>
      <a:lvl4pPr marL="1600200" indent="-228600" algn="l" rtl="0" fontAlgn="base">
        <a:spcBef>
          <a:spcPct val="20000"/>
        </a:spcBef>
        <a:spcAft>
          <a:spcPct val="0"/>
        </a:spcAft>
        <a:defRPr sz="2000">
          <a:solidFill>
            <a:schemeClr val="tx1"/>
          </a:solidFill>
          <a:latin typeface="Comic Sans MS" pitchFamily="66" charset="0"/>
        </a:defRPr>
      </a:lvl4pPr>
      <a:lvl5pPr marL="2057400" indent="-228600" algn="l" rtl="0" fontAlgn="base">
        <a:spcBef>
          <a:spcPct val="20000"/>
        </a:spcBef>
        <a:spcAft>
          <a:spcPct val="0"/>
        </a:spcAft>
        <a:buChar char="»"/>
        <a:defRPr sz="2000">
          <a:solidFill>
            <a:schemeClr val="tx1"/>
          </a:solidFill>
          <a:latin typeface="Comic Sans MS" pitchFamily="66" charset="0"/>
        </a:defRPr>
      </a:lvl5pPr>
      <a:lvl6pPr marL="2514600" indent="-228600" algn="l" rtl="0" fontAlgn="base">
        <a:spcBef>
          <a:spcPct val="20000"/>
        </a:spcBef>
        <a:spcAft>
          <a:spcPct val="0"/>
        </a:spcAft>
        <a:buChar char="»"/>
        <a:defRPr sz="2000">
          <a:solidFill>
            <a:schemeClr val="tx1"/>
          </a:solidFill>
          <a:latin typeface="Comic Sans MS" pitchFamily="66" charset="0"/>
        </a:defRPr>
      </a:lvl6pPr>
      <a:lvl7pPr marL="2971800" indent="-228600" algn="l" rtl="0" fontAlgn="base">
        <a:spcBef>
          <a:spcPct val="20000"/>
        </a:spcBef>
        <a:spcAft>
          <a:spcPct val="0"/>
        </a:spcAft>
        <a:buChar char="»"/>
        <a:defRPr sz="2000">
          <a:solidFill>
            <a:schemeClr val="tx1"/>
          </a:solidFill>
          <a:latin typeface="Comic Sans MS" pitchFamily="66" charset="0"/>
        </a:defRPr>
      </a:lvl7pPr>
      <a:lvl8pPr marL="3429000" indent="-228600" algn="l" rtl="0" fontAlgn="base">
        <a:spcBef>
          <a:spcPct val="20000"/>
        </a:spcBef>
        <a:spcAft>
          <a:spcPct val="0"/>
        </a:spcAft>
        <a:buChar char="»"/>
        <a:defRPr sz="2000">
          <a:solidFill>
            <a:schemeClr val="tx1"/>
          </a:solidFill>
          <a:latin typeface="Comic Sans MS" pitchFamily="66" charset="0"/>
        </a:defRPr>
      </a:lvl8pPr>
      <a:lvl9pPr marL="3886200" indent="-228600" algn="l" rtl="0" fontAlgn="base">
        <a:spcBef>
          <a:spcPct val="20000"/>
        </a:spcBef>
        <a:spcAft>
          <a:spcPct val="0"/>
        </a:spcAft>
        <a:buChar char="»"/>
        <a:defRPr sz="2000">
          <a:solidFill>
            <a:schemeClr val="tx1"/>
          </a:solidFill>
          <a:latin typeface="Comic Sans MS" pitchFamily="66"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6.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ctrTitle"/>
          </p:nvPr>
        </p:nvSpPr>
        <p:spPr>
          <a:xfrm>
            <a:off x="720725" y="1412776"/>
            <a:ext cx="7702550" cy="1656184"/>
          </a:xfrm>
          <a:ln/>
        </p:spPr>
        <p:style>
          <a:lnRef idx="2">
            <a:schemeClr val="accent6"/>
          </a:lnRef>
          <a:fillRef idx="1">
            <a:schemeClr val="lt1"/>
          </a:fillRef>
          <a:effectRef idx="0">
            <a:schemeClr val="accent6"/>
          </a:effectRef>
          <a:fontRef idx="minor">
            <a:schemeClr val="dk1"/>
          </a:fontRef>
        </p:style>
        <p:txBody>
          <a:bodyPr/>
          <a:lstStyle/>
          <a:p>
            <a:r>
              <a:rPr lang="hr-HR" sz="4400" u="sng" dirty="0">
                <a:ln w="10541" cmpd="sng">
                  <a:solidFill>
                    <a:srgbClr val="7D7D7D">
                      <a:tint val="100000"/>
                      <a:shade val="100000"/>
                      <a:satMod val="110000"/>
                    </a:srgbClr>
                  </a:solidFill>
                  <a:prstDash val="solid"/>
                </a:ln>
                <a:solidFill>
                  <a:sysClr val="windowText" lastClr="000000"/>
                </a:solidFill>
              </a:rPr>
              <a:t>DRUGI SVJETSKI RAT</a:t>
            </a:r>
            <a:br>
              <a:rPr lang="hr-HR" sz="4400" u="sng" dirty="0">
                <a:ln w="10541" cmpd="sng">
                  <a:solidFill>
                    <a:srgbClr val="7D7D7D">
                      <a:tint val="100000"/>
                      <a:shade val="100000"/>
                      <a:satMod val="110000"/>
                    </a:srgbClr>
                  </a:solidFill>
                  <a:prstDash val="solid"/>
                </a:ln>
                <a:solidFill>
                  <a:sysClr val="windowText" lastClr="000000"/>
                </a:solidFill>
              </a:rPr>
            </a:br>
            <a:r>
              <a:rPr lang="hr-HR" sz="4400" u="sng" dirty="0">
                <a:ln w="10541" cmpd="sng">
                  <a:solidFill>
                    <a:srgbClr val="7D7D7D">
                      <a:tint val="100000"/>
                      <a:shade val="100000"/>
                      <a:satMod val="110000"/>
                    </a:srgbClr>
                  </a:solidFill>
                  <a:prstDash val="solid"/>
                </a:ln>
                <a:solidFill>
                  <a:sysClr val="windowText" lastClr="000000"/>
                </a:solidFill>
              </a:rPr>
              <a:t>( 1939.-1945.)</a:t>
            </a:r>
          </a:p>
        </p:txBody>
      </p:sp>
      <p:sp>
        <p:nvSpPr>
          <p:cNvPr id="11267" name="Rectangle 3"/>
          <p:cNvSpPr>
            <a:spLocks noGrp="1" noChangeArrowheads="1"/>
          </p:cNvSpPr>
          <p:nvPr>
            <p:ph type="subTitle" idx="1"/>
          </p:nvPr>
        </p:nvSpPr>
        <p:spPr>
          <a:xfrm>
            <a:off x="2000232" y="3429000"/>
            <a:ext cx="5143536" cy="1800200"/>
          </a:xfrm>
          <a:ln/>
        </p:spPr>
        <p:style>
          <a:lnRef idx="2">
            <a:schemeClr val="accent6"/>
          </a:lnRef>
          <a:fillRef idx="1">
            <a:schemeClr val="lt1"/>
          </a:fillRef>
          <a:effectRef idx="0">
            <a:schemeClr val="accent6"/>
          </a:effectRef>
          <a:fontRef idx="minor">
            <a:schemeClr val="dk1"/>
          </a:fontRef>
        </p:style>
        <p:txBody>
          <a:bodyPr/>
          <a:lstStyle/>
          <a:p>
            <a:pPr>
              <a:lnSpc>
                <a:spcPct val="80000"/>
              </a:lnSpc>
            </a:pPr>
            <a:endParaRPr lang="hr-HR" b="1" dirty="0" smtClean="0">
              <a:ln w="10541" cmpd="sng">
                <a:solidFill>
                  <a:srgbClr val="7D7D7D">
                    <a:tint val="100000"/>
                    <a:shade val="100000"/>
                    <a:satMod val="110000"/>
                  </a:srgbClr>
                </a:solidFill>
                <a:prstDash val="solid"/>
              </a:ln>
              <a:solidFill>
                <a:sysClr val="windowText" lastClr="000000"/>
              </a:solidFill>
            </a:endParaRPr>
          </a:p>
          <a:p>
            <a:pPr>
              <a:lnSpc>
                <a:spcPct val="80000"/>
              </a:lnSpc>
            </a:pPr>
            <a:r>
              <a:rPr lang="hr-HR" sz="3200" b="1" dirty="0" smtClean="0">
                <a:ln w="10541" cmpd="sng">
                  <a:solidFill>
                    <a:srgbClr val="7D7D7D">
                      <a:tint val="100000"/>
                      <a:shade val="100000"/>
                      <a:satMod val="110000"/>
                    </a:srgbClr>
                  </a:solidFill>
                  <a:prstDash val="solid"/>
                </a:ln>
                <a:solidFill>
                  <a:sysClr val="windowText" lastClr="000000"/>
                </a:solidFill>
              </a:rPr>
              <a:t>PRVA OSVAJANJA NJEMAČKE I ITALIJE. POLITIKA POPUŠTANJA</a:t>
            </a:r>
            <a:endParaRPr lang="hr-HR" sz="3200" b="1" dirty="0">
              <a:ln w="10541" cmpd="sng">
                <a:solidFill>
                  <a:srgbClr val="7D7D7D">
                    <a:tint val="100000"/>
                    <a:shade val="100000"/>
                    <a:satMod val="110000"/>
                  </a:srgbClr>
                </a:solidFill>
                <a:prstDash val="solid"/>
              </a:ln>
              <a:solidFill>
                <a:sysClr val="windowText" lastClr="00000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ln/>
        </p:spPr>
        <p:style>
          <a:lnRef idx="2">
            <a:schemeClr val="accent6"/>
          </a:lnRef>
          <a:fillRef idx="1">
            <a:schemeClr val="lt1"/>
          </a:fillRef>
          <a:effectRef idx="0">
            <a:schemeClr val="accent6"/>
          </a:effectRef>
          <a:fontRef idx="minor">
            <a:schemeClr val="dk1"/>
          </a:fontRef>
        </p:style>
        <p:txBody>
          <a:bodyPr/>
          <a:lstStyle/>
          <a:p>
            <a:pPr algn="ctr"/>
            <a:r>
              <a:rPr lang="hr-HR" sz="4000">
                <a:ln w="12700">
                  <a:solidFill>
                    <a:sysClr val="windowText" lastClr="000000"/>
                  </a:solidFill>
                  <a:prstDash val="solid"/>
                </a:ln>
                <a:solidFill>
                  <a:sysClr val="windowText" lastClr="000000"/>
                </a:solidFill>
                <a:effectLst>
                  <a:outerShdw blurRad="41275" dist="20320" dir="1800000" algn="tl" rotWithShape="0">
                    <a:srgbClr val="000000">
                      <a:alpha val="40000"/>
                    </a:srgbClr>
                  </a:outerShdw>
                </a:effectLst>
              </a:rPr>
              <a:t>“ Hitler za trpezom “</a:t>
            </a:r>
          </a:p>
        </p:txBody>
      </p:sp>
      <p:pic>
        <p:nvPicPr>
          <p:cNvPr id="12292" name="Picture 4" descr="APETIT"/>
          <p:cNvPicPr>
            <a:picLocks noChangeAspect="1" noChangeArrowheads="1"/>
          </p:cNvPicPr>
          <p:nvPr/>
        </p:nvPicPr>
        <p:blipFill>
          <a:blip r:embed="rId2" cstate="print">
            <a:lum bright="-8000" contrast="8000"/>
          </a:blip>
          <a:srcRect/>
          <a:stretch>
            <a:fillRect/>
          </a:stretch>
        </p:blipFill>
        <p:spPr bwMode="auto">
          <a:xfrm>
            <a:off x="1714710" y="1628800"/>
            <a:ext cx="5714580" cy="5229200"/>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1485892" y="260648"/>
            <a:ext cx="6172216" cy="1143000"/>
          </a:xfrm>
          <a:ln/>
        </p:spPr>
        <p:style>
          <a:lnRef idx="2">
            <a:schemeClr val="accent6"/>
          </a:lnRef>
          <a:fillRef idx="1">
            <a:schemeClr val="lt1"/>
          </a:fillRef>
          <a:effectRef idx="0">
            <a:schemeClr val="accent6"/>
          </a:effectRef>
          <a:fontRef idx="minor">
            <a:schemeClr val="dk1"/>
          </a:fontRef>
        </p:style>
        <p:txBody>
          <a:bodyPr/>
          <a:lstStyle/>
          <a:p>
            <a:pPr algn="ctr"/>
            <a:r>
              <a:rPr lang="hr-HR" sz="3200" dirty="0">
                <a:ln w="12700">
                  <a:solidFill>
                    <a:sysClr val="windowText" lastClr="000000"/>
                  </a:solidFill>
                  <a:prstDash val="solid"/>
                </a:ln>
                <a:solidFill>
                  <a:sysClr val="windowText" lastClr="000000"/>
                </a:solidFill>
                <a:effectLst>
                  <a:outerShdw blurRad="41275" dist="20320" dir="1800000" algn="tl" rotWithShape="0">
                    <a:srgbClr val="000000">
                      <a:alpha val="40000"/>
                    </a:srgbClr>
                  </a:outerShdw>
                </a:effectLst>
              </a:rPr>
              <a:t>1938. ANSCHLUSS</a:t>
            </a:r>
          </a:p>
        </p:txBody>
      </p:sp>
      <p:sp>
        <p:nvSpPr>
          <p:cNvPr id="25606" name="Text Box 6"/>
          <p:cNvSpPr txBox="1">
            <a:spLocks noChangeArrowheads="1"/>
          </p:cNvSpPr>
          <p:nvPr/>
        </p:nvSpPr>
        <p:spPr bwMode="auto">
          <a:xfrm>
            <a:off x="1455089" y="6021288"/>
            <a:ext cx="6233822" cy="584775"/>
          </a:xfrm>
          <a:prstGeom prst="rect">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wrap="none">
            <a:spAutoFit/>
          </a:bodyPr>
          <a:lstStyle/>
          <a:p>
            <a:r>
              <a:rPr lang="hr-HR" sz="3200" b="1" dirty="0">
                <a:ln w="12700">
                  <a:solidFill>
                    <a:sysClr val="windowText" lastClr="000000"/>
                  </a:solidFill>
                  <a:prstDash val="solid"/>
                </a:ln>
                <a:solidFill>
                  <a:sysClr val="windowText" lastClr="000000"/>
                </a:solidFill>
                <a:effectLst>
                  <a:outerShdw blurRad="41275" dist="20320" dir="1800000" algn="tl" rotWithShape="0">
                    <a:srgbClr val="000000">
                      <a:alpha val="40000"/>
                    </a:srgbClr>
                  </a:outerShdw>
                </a:effectLst>
                <a:latin typeface="Trebuchet MS" pitchFamily="34" charset="0"/>
              </a:rPr>
              <a:t>NJEMAČKA PRIPOJILA AUSTRIJU</a:t>
            </a:r>
          </a:p>
        </p:txBody>
      </p:sp>
      <p:sp>
        <p:nvSpPr>
          <p:cNvPr id="25608" name="Text Box 8"/>
          <p:cNvSpPr txBox="1">
            <a:spLocks noChangeArrowheads="1"/>
          </p:cNvSpPr>
          <p:nvPr/>
        </p:nvSpPr>
        <p:spPr bwMode="auto">
          <a:xfrm>
            <a:off x="5940425" y="1773238"/>
            <a:ext cx="2071401" cy="461665"/>
          </a:xfrm>
          <a:prstGeom prst="rect">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wrap="none">
            <a:spAutoFit/>
          </a:bodyPr>
          <a:lstStyle/>
          <a:p>
            <a:r>
              <a:rPr lang="hr-HR" b="1" dirty="0">
                <a:ln w="12700">
                  <a:solidFill>
                    <a:sysClr val="windowText" lastClr="000000"/>
                  </a:solidFill>
                  <a:prstDash val="solid"/>
                </a:ln>
                <a:solidFill>
                  <a:sysClr val="windowText" lastClr="000000"/>
                </a:solidFill>
                <a:effectLst>
                  <a:outerShdw blurRad="41275" dist="20320" dir="1800000" algn="tl" rotWithShape="0">
                    <a:srgbClr val="000000">
                      <a:alpha val="40000"/>
                    </a:srgbClr>
                  </a:outerShdw>
                </a:effectLst>
                <a:latin typeface="Trebuchet MS" pitchFamily="34" charset="0"/>
              </a:rPr>
              <a:t>Hitler u Beču</a:t>
            </a:r>
          </a:p>
        </p:txBody>
      </p:sp>
      <p:pic>
        <p:nvPicPr>
          <p:cNvPr id="25607" name="Picture 7" descr="beč"/>
          <p:cNvPicPr>
            <a:picLocks noChangeAspect="1" noChangeArrowheads="1"/>
          </p:cNvPicPr>
          <p:nvPr/>
        </p:nvPicPr>
        <p:blipFill>
          <a:blip r:embed="rId2" cstate="print">
            <a:lum bright="-10000" contrast="8000"/>
          </a:blip>
          <a:srcRect/>
          <a:stretch>
            <a:fillRect/>
          </a:stretch>
        </p:blipFill>
        <p:spPr bwMode="auto">
          <a:xfrm>
            <a:off x="4788024" y="2420888"/>
            <a:ext cx="4140200" cy="3017838"/>
          </a:xfrm>
          <a:prstGeom prst="rect">
            <a:avLst/>
          </a:prstGeom>
          <a:noFill/>
          <a:ln>
            <a:solidFill>
              <a:schemeClr val="tx1">
                <a:lumMod val="50000"/>
              </a:schemeClr>
            </a:solidFill>
          </a:ln>
        </p:spPr>
      </p:pic>
      <p:pic>
        <p:nvPicPr>
          <p:cNvPr id="25612" name="Picture 12" descr="isječak1"/>
          <p:cNvPicPr>
            <a:picLocks noChangeAspect="1" noChangeArrowheads="1"/>
          </p:cNvPicPr>
          <p:nvPr/>
        </p:nvPicPr>
        <p:blipFill>
          <a:blip r:embed="rId3" cstate="print">
            <a:lum bright="-10000" contrast="8000"/>
          </a:blip>
          <a:srcRect/>
          <a:stretch>
            <a:fillRect/>
          </a:stretch>
        </p:blipFill>
        <p:spPr bwMode="auto">
          <a:xfrm>
            <a:off x="179388" y="1988840"/>
            <a:ext cx="4392612" cy="3870325"/>
          </a:xfrm>
          <a:prstGeom prst="rect">
            <a:avLst/>
          </a:prstGeom>
          <a:noFill/>
          <a:ln>
            <a:solidFill>
              <a:schemeClr val="tx1">
                <a:lumMod val="50000"/>
              </a:schemeClr>
            </a:solidFill>
          </a:ln>
        </p:spPr>
      </p:pic>
      <p:sp>
        <p:nvSpPr>
          <p:cNvPr id="25613" name="AutoShape 13"/>
          <p:cNvSpPr>
            <a:spLocks noChangeArrowheads="1"/>
          </p:cNvSpPr>
          <p:nvPr/>
        </p:nvSpPr>
        <p:spPr bwMode="auto">
          <a:xfrm>
            <a:off x="1763688" y="3429000"/>
            <a:ext cx="914400" cy="838200"/>
          </a:xfrm>
          <a:prstGeom prst="downArrow">
            <a:avLst>
              <a:gd name="adj1" fmla="val 50000"/>
              <a:gd name="adj2" fmla="val 25000"/>
            </a:avLst>
          </a:prstGeom>
          <a:solidFill>
            <a:srgbClr val="FF6600"/>
          </a:solidFill>
          <a:ln w="9525">
            <a:solidFill>
              <a:schemeClr val="tx1"/>
            </a:solidFill>
            <a:miter lim="800000"/>
            <a:headEnd/>
            <a:tailEnd/>
          </a:ln>
          <a:effec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25613"/>
                                        </p:tgtEl>
                                        <p:attrNameLst>
                                          <p:attrName>style.visibility</p:attrName>
                                        </p:attrNameLst>
                                      </p:cBhvr>
                                      <p:to>
                                        <p:strVal val="visible"/>
                                      </p:to>
                                    </p:set>
                                    <p:animEffect transition="in" filter="slide(fromTop)">
                                      <p:cBhvr>
                                        <p:cTn id="7" dur="500"/>
                                        <p:tgtEl>
                                          <p:spTgt spid="256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1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1521611" y="285728"/>
            <a:ext cx="6100778" cy="1143000"/>
          </a:xfrm>
          <a:ln/>
        </p:spPr>
        <p:style>
          <a:lnRef idx="2">
            <a:schemeClr val="accent6"/>
          </a:lnRef>
          <a:fillRef idx="1">
            <a:schemeClr val="lt1"/>
          </a:fillRef>
          <a:effectRef idx="0">
            <a:schemeClr val="accent6"/>
          </a:effectRef>
          <a:fontRef idx="minor">
            <a:schemeClr val="dk1"/>
          </a:fontRef>
        </p:style>
        <p:txBody>
          <a:bodyPr/>
          <a:lstStyle/>
          <a:p>
            <a:pPr algn="ctr"/>
            <a:r>
              <a:rPr lang="hr-HR" sz="3600" dirty="0">
                <a:ln w="12700">
                  <a:solidFill>
                    <a:sysClr val="windowText" lastClr="000000"/>
                  </a:solidFill>
                  <a:prstDash val="solid"/>
                </a:ln>
                <a:solidFill>
                  <a:sysClr val="windowText" lastClr="000000"/>
                </a:solidFill>
                <a:effectLst>
                  <a:outerShdw blurRad="41275" dist="20320" dir="1800000" algn="tl" rotWithShape="0">
                    <a:srgbClr val="000000">
                      <a:alpha val="40000"/>
                    </a:srgbClr>
                  </a:outerShdw>
                </a:effectLst>
              </a:rPr>
              <a:t>1938. SUDETI</a:t>
            </a:r>
          </a:p>
        </p:txBody>
      </p:sp>
      <p:sp>
        <p:nvSpPr>
          <p:cNvPr id="27652" name="Text Box 4"/>
          <p:cNvSpPr txBox="1">
            <a:spLocks noChangeArrowheads="1"/>
          </p:cNvSpPr>
          <p:nvPr/>
        </p:nvSpPr>
        <p:spPr bwMode="auto">
          <a:xfrm>
            <a:off x="4355976" y="5301208"/>
            <a:ext cx="4362450" cy="1200329"/>
          </a:xfrm>
          <a:prstGeom prst="rect">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a:spAutoFit/>
          </a:bodyPr>
          <a:lstStyle/>
          <a:p>
            <a:pPr>
              <a:buFont typeface="Wingdings" pitchFamily="2" charset="2"/>
              <a:buChar char="q"/>
            </a:pPr>
            <a:r>
              <a:rPr lang="hr-HR" b="1" dirty="0">
                <a:ln w="12700">
                  <a:solidFill>
                    <a:sysClr val="windowText" lastClr="000000"/>
                  </a:solidFill>
                  <a:prstDash val="solid"/>
                </a:ln>
                <a:solidFill>
                  <a:sysClr val="windowText" lastClr="000000"/>
                </a:solidFill>
                <a:effectLst>
                  <a:outerShdw blurRad="41275" dist="20320" dir="1800000" algn="tl" rotWithShape="0">
                    <a:srgbClr val="000000">
                      <a:alpha val="40000"/>
                    </a:srgbClr>
                  </a:outerShdw>
                </a:effectLst>
              </a:rPr>
              <a:t> </a:t>
            </a:r>
            <a:r>
              <a:rPr lang="hr-HR" b="1" dirty="0">
                <a:ln w="12700">
                  <a:solidFill>
                    <a:sysClr val="windowText" lastClr="000000"/>
                  </a:solidFill>
                  <a:prstDash val="solid"/>
                </a:ln>
                <a:solidFill>
                  <a:sysClr val="windowText" lastClr="000000"/>
                </a:solidFill>
                <a:effectLst>
                  <a:outerShdw blurRad="41275" dist="20320" dir="1800000" algn="tl" rotWithShape="0">
                    <a:srgbClr val="000000">
                      <a:alpha val="40000"/>
                    </a:srgbClr>
                  </a:outerShdw>
                </a:effectLst>
                <a:latin typeface="Trebuchet MS" pitchFamily="34" charset="0"/>
              </a:rPr>
              <a:t>zapadni dio Čehoslovačke,</a:t>
            </a:r>
          </a:p>
          <a:p>
            <a:pPr>
              <a:buFont typeface="Wingdings" pitchFamily="2" charset="2"/>
              <a:buNone/>
            </a:pPr>
            <a:r>
              <a:rPr lang="hr-HR" b="1" dirty="0">
                <a:ln w="12700">
                  <a:solidFill>
                    <a:sysClr val="windowText" lastClr="000000"/>
                  </a:solidFill>
                  <a:prstDash val="solid"/>
                </a:ln>
                <a:solidFill>
                  <a:sysClr val="windowText" lastClr="000000"/>
                </a:solidFill>
                <a:effectLst>
                  <a:outerShdw blurRad="41275" dist="20320" dir="1800000" algn="tl" rotWithShape="0">
                    <a:srgbClr val="000000">
                      <a:alpha val="40000"/>
                    </a:srgbClr>
                  </a:outerShdw>
                </a:effectLst>
                <a:latin typeface="Trebuchet MS" pitchFamily="34" charset="0"/>
              </a:rPr>
              <a:t>gorje uz njemačku granicu s</a:t>
            </a:r>
          </a:p>
          <a:p>
            <a:pPr>
              <a:buFont typeface="Wingdings" pitchFamily="2" charset="2"/>
              <a:buNone/>
            </a:pPr>
            <a:r>
              <a:rPr lang="hr-HR" b="1" dirty="0">
                <a:ln w="12700">
                  <a:solidFill>
                    <a:sysClr val="windowText" lastClr="000000"/>
                  </a:solidFill>
                  <a:prstDash val="solid"/>
                </a:ln>
                <a:solidFill>
                  <a:sysClr val="windowText" lastClr="000000"/>
                </a:solidFill>
                <a:effectLst>
                  <a:outerShdw blurRad="41275" dist="20320" dir="1800000" algn="tl" rotWithShape="0">
                    <a:srgbClr val="000000">
                      <a:alpha val="40000"/>
                    </a:srgbClr>
                  </a:outerShdw>
                </a:effectLst>
                <a:latin typeface="Trebuchet MS" pitchFamily="34" charset="0"/>
              </a:rPr>
              <a:t>oko 3 milijuna Nijemaca</a:t>
            </a:r>
          </a:p>
        </p:txBody>
      </p:sp>
      <p:pic>
        <p:nvPicPr>
          <p:cNvPr id="27655" name="Picture 7" descr="isječak2"/>
          <p:cNvPicPr>
            <a:picLocks noChangeAspect="1" noChangeArrowheads="1"/>
          </p:cNvPicPr>
          <p:nvPr/>
        </p:nvPicPr>
        <p:blipFill>
          <a:blip r:embed="rId2" cstate="print">
            <a:lum bright="-8000" contrast="8000"/>
          </a:blip>
          <a:srcRect/>
          <a:stretch>
            <a:fillRect/>
          </a:stretch>
        </p:blipFill>
        <p:spPr bwMode="auto">
          <a:xfrm>
            <a:off x="468313" y="1700213"/>
            <a:ext cx="6264275" cy="3351212"/>
          </a:xfrm>
          <a:prstGeom prst="rect">
            <a:avLst/>
          </a:prstGeom>
          <a:noFill/>
          <a:ln>
            <a:solidFill>
              <a:schemeClr val="tx1">
                <a:lumMod val="50000"/>
              </a:schemeClr>
            </a:solidFill>
          </a:ln>
        </p:spPr>
      </p:pic>
      <p:sp>
        <p:nvSpPr>
          <p:cNvPr id="27656" name="AutoShape 8"/>
          <p:cNvSpPr>
            <a:spLocks noChangeArrowheads="1"/>
          </p:cNvSpPr>
          <p:nvPr/>
        </p:nvSpPr>
        <p:spPr bwMode="auto">
          <a:xfrm>
            <a:off x="1692275" y="2895600"/>
            <a:ext cx="1447800" cy="10668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6600"/>
          </a:solidFill>
          <a:ln w="9525">
            <a:solidFill>
              <a:schemeClr val="tx1"/>
            </a:solidFill>
            <a:miter lim="800000"/>
            <a:headEnd/>
            <a:tailEnd/>
          </a:ln>
          <a:effec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27656"/>
                                        </p:tgtEl>
                                        <p:attrNameLst>
                                          <p:attrName>style.visibility</p:attrName>
                                        </p:attrNameLst>
                                      </p:cBhvr>
                                      <p:to>
                                        <p:strVal val="visible"/>
                                      </p:to>
                                    </p:set>
                                    <p:animEffect transition="in" filter="slide(fromLeft)">
                                      <p:cBhvr>
                                        <p:cTn id="7" dur="500"/>
                                        <p:tgtEl>
                                          <p:spTgt spid="276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6" name="Rectangle 4"/>
          <p:cNvSpPr>
            <a:spLocks noGrp="1" noChangeArrowheads="1"/>
          </p:cNvSpPr>
          <p:nvPr>
            <p:ph type="title"/>
          </p:nvPr>
        </p:nvSpPr>
        <p:spPr>
          <a:xfrm>
            <a:off x="685800" y="214290"/>
            <a:ext cx="7772400" cy="1143000"/>
          </a:xfrm>
          <a:ln/>
        </p:spPr>
        <p:style>
          <a:lnRef idx="2">
            <a:schemeClr val="accent6"/>
          </a:lnRef>
          <a:fillRef idx="1">
            <a:schemeClr val="lt1"/>
          </a:fillRef>
          <a:effectRef idx="0">
            <a:schemeClr val="accent6"/>
          </a:effectRef>
          <a:fontRef idx="minor">
            <a:schemeClr val="dk1"/>
          </a:fontRef>
        </p:style>
        <p:txBody>
          <a:bodyPr/>
          <a:lstStyle/>
          <a:p>
            <a:pPr algn="ctr"/>
            <a:r>
              <a:rPr lang="hr-HR" dirty="0">
                <a:ln w="12700">
                  <a:solidFill>
                    <a:sysClr val="windowText" lastClr="000000"/>
                  </a:solidFill>
                  <a:prstDash val="solid"/>
                </a:ln>
                <a:solidFill>
                  <a:sysClr val="windowText" lastClr="000000"/>
                </a:solidFill>
                <a:effectLst>
                  <a:outerShdw blurRad="41275" dist="20320" dir="1800000" algn="tl" rotWithShape="0">
                    <a:srgbClr val="000000">
                      <a:alpha val="40000"/>
                    </a:srgbClr>
                  </a:outerShdw>
                </a:effectLst>
              </a:rPr>
              <a:t>1938. KONFERENCIJA U M</a:t>
            </a:r>
            <a:r>
              <a:rPr lang="en-US" dirty="0">
                <a:ln w="12700">
                  <a:solidFill>
                    <a:sysClr val="windowText" lastClr="000000"/>
                  </a:solidFill>
                  <a:prstDash val="solid"/>
                </a:ln>
                <a:solidFill>
                  <a:sysClr val="windowText" lastClr="000000"/>
                </a:solidFill>
                <a:effectLst>
                  <a:outerShdw blurRad="41275" dist="20320" dir="1800000" algn="tl" rotWithShape="0">
                    <a:srgbClr val="000000">
                      <a:alpha val="40000"/>
                    </a:srgbClr>
                  </a:outerShdw>
                </a:effectLst>
              </a:rPr>
              <a:t>Ü</a:t>
            </a:r>
            <a:r>
              <a:rPr lang="hr-HR" dirty="0">
                <a:ln w="12700">
                  <a:solidFill>
                    <a:sysClr val="windowText" lastClr="000000"/>
                  </a:solidFill>
                  <a:prstDash val="solid"/>
                </a:ln>
                <a:solidFill>
                  <a:sysClr val="windowText" lastClr="000000"/>
                </a:solidFill>
                <a:effectLst>
                  <a:outerShdw blurRad="41275" dist="20320" dir="1800000" algn="tl" rotWithShape="0">
                    <a:srgbClr val="000000">
                      <a:alpha val="40000"/>
                    </a:srgbClr>
                  </a:outerShdw>
                </a:effectLst>
              </a:rPr>
              <a:t>NCHENU</a:t>
            </a:r>
          </a:p>
        </p:txBody>
      </p:sp>
      <p:pic>
        <p:nvPicPr>
          <p:cNvPr id="54278" name="Picture 6" descr="Bundesarchiv_Bild_183-R69173%2C_M%C3%BCnchener_Abkommen%2C_Staatschefs"/>
          <p:cNvPicPr>
            <a:picLocks noGrp="1" noChangeAspect="1" noChangeArrowheads="1"/>
          </p:cNvPicPr>
          <p:nvPr>
            <p:ph idx="1"/>
          </p:nvPr>
        </p:nvPicPr>
        <p:blipFill>
          <a:blip r:embed="rId2" cstate="print"/>
          <a:srcRect/>
          <a:stretch>
            <a:fillRect/>
          </a:stretch>
        </p:blipFill>
        <p:spPr>
          <a:xfrm>
            <a:off x="984250" y="1484313"/>
            <a:ext cx="7173913" cy="4932362"/>
          </a:xfrm>
          <a:noFill/>
          <a:ln>
            <a:solidFill>
              <a:schemeClr val="tx1">
                <a:lumMod val="50000"/>
              </a:schemeClr>
            </a:solid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8" name="Picture 6" descr="chamberlain2"/>
          <p:cNvPicPr>
            <a:picLocks noChangeAspect="1" noChangeArrowheads="1"/>
          </p:cNvPicPr>
          <p:nvPr/>
        </p:nvPicPr>
        <p:blipFill>
          <a:blip r:embed="rId2" cstate="print"/>
          <a:srcRect/>
          <a:stretch>
            <a:fillRect/>
          </a:stretch>
        </p:blipFill>
        <p:spPr bwMode="auto">
          <a:xfrm>
            <a:off x="0" y="1428736"/>
            <a:ext cx="4321259" cy="3994164"/>
          </a:xfrm>
          <a:prstGeom prst="rect">
            <a:avLst/>
          </a:prstGeom>
          <a:noFill/>
        </p:spPr>
      </p:pic>
      <p:sp>
        <p:nvSpPr>
          <p:cNvPr id="28674" name="Rectangle 2"/>
          <p:cNvSpPr>
            <a:spLocks noGrp="1" noChangeArrowheads="1"/>
          </p:cNvSpPr>
          <p:nvPr>
            <p:ph type="title"/>
          </p:nvPr>
        </p:nvSpPr>
        <p:spPr>
          <a:xfrm>
            <a:off x="1485892" y="142852"/>
            <a:ext cx="6172216" cy="1143000"/>
          </a:xfrm>
          <a:ln/>
        </p:spPr>
        <p:style>
          <a:lnRef idx="2">
            <a:schemeClr val="accent6"/>
          </a:lnRef>
          <a:fillRef idx="1">
            <a:schemeClr val="lt1"/>
          </a:fillRef>
          <a:effectRef idx="0">
            <a:schemeClr val="accent6"/>
          </a:effectRef>
          <a:fontRef idx="minor">
            <a:schemeClr val="dk1"/>
          </a:fontRef>
        </p:style>
        <p:txBody>
          <a:bodyPr/>
          <a:lstStyle/>
          <a:p>
            <a:pPr algn="ctr"/>
            <a:r>
              <a:rPr lang="hr-HR" sz="3200" b="0" dirty="0">
                <a:ln>
                  <a:solidFill>
                    <a:sysClr val="windowText" lastClr="000000"/>
                  </a:solidFill>
                </a:ln>
                <a:solidFill>
                  <a:sysClr val="windowText" lastClr="000000"/>
                </a:solidFill>
              </a:rPr>
              <a:t>1938. MINHENSKI SPORAZUM</a:t>
            </a:r>
          </a:p>
        </p:txBody>
      </p:sp>
      <p:sp>
        <p:nvSpPr>
          <p:cNvPr id="28676" name="Text Box 4"/>
          <p:cNvSpPr txBox="1">
            <a:spLocks noChangeArrowheads="1"/>
          </p:cNvSpPr>
          <p:nvPr/>
        </p:nvSpPr>
        <p:spPr bwMode="auto">
          <a:xfrm>
            <a:off x="2282826" y="4611231"/>
            <a:ext cx="6861174" cy="2246769"/>
          </a:xfrm>
          <a:prstGeom prst="rect">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wrap="none">
            <a:spAutoFit/>
          </a:bodyPr>
          <a:lstStyle/>
          <a:p>
            <a:r>
              <a:rPr lang="hr-HR" sz="2800" b="1" dirty="0" err="1">
                <a:ln w="12700">
                  <a:solidFill>
                    <a:sysClr val="windowText" lastClr="000000"/>
                  </a:solidFill>
                  <a:prstDash val="solid"/>
                </a:ln>
                <a:solidFill>
                  <a:sysClr val="windowText" lastClr="000000"/>
                </a:solidFill>
                <a:effectLst>
                  <a:outerShdw blurRad="41275" dist="20320" dir="1800000" algn="tl" rotWithShape="0">
                    <a:srgbClr val="000000">
                      <a:alpha val="40000"/>
                    </a:srgbClr>
                  </a:outerShdw>
                </a:effectLst>
                <a:latin typeface="Trebuchet MS" pitchFamily="34" charset="0"/>
              </a:rPr>
              <a:t>Neville</a:t>
            </a:r>
            <a:r>
              <a:rPr lang="hr-HR" sz="2800" b="1" dirty="0">
                <a:ln w="12700">
                  <a:solidFill>
                    <a:sysClr val="windowText" lastClr="000000"/>
                  </a:solidFill>
                  <a:prstDash val="solid"/>
                </a:ln>
                <a:solidFill>
                  <a:sysClr val="windowText" lastClr="000000"/>
                </a:solidFill>
                <a:effectLst>
                  <a:outerShdw blurRad="41275" dist="20320" dir="1800000" algn="tl" rotWithShape="0">
                    <a:srgbClr val="000000">
                      <a:alpha val="40000"/>
                    </a:srgbClr>
                  </a:outerShdw>
                </a:effectLst>
                <a:latin typeface="Trebuchet MS" pitchFamily="34" charset="0"/>
              </a:rPr>
              <a:t> Chamberlain, britanski</a:t>
            </a:r>
          </a:p>
          <a:p>
            <a:r>
              <a:rPr lang="hr-HR" sz="2800" b="1" dirty="0">
                <a:ln w="12700">
                  <a:solidFill>
                    <a:sysClr val="windowText" lastClr="000000"/>
                  </a:solidFill>
                  <a:prstDash val="solid"/>
                </a:ln>
                <a:solidFill>
                  <a:sysClr val="windowText" lastClr="000000"/>
                </a:solidFill>
                <a:effectLst>
                  <a:outerShdw blurRad="41275" dist="20320" dir="1800000" algn="tl" rotWithShape="0">
                    <a:srgbClr val="000000">
                      <a:alpha val="40000"/>
                    </a:srgbClr>
                  </a:outerShdw>
                </a:effectLst>
                <a:latin typeface="Trebuchet MS" pitchFamily="34" charset="0"/>
              </a:rPr>
              <a:t>premjer: </a:t>
            </a:r>
            <a:r>
              <a:rPr lang="hr-HR" sz="2800" b="1" i="1" dirty="0">
                <a:ln w="12700">
                  <a:solidFill>
                    <a:sysClr val="windowText" lastClr="000000"/>
                  </a:solidFill>
                  <a:prstDash val="solid"/>
                </a:ln>
                <a:solidFill>
                  <a:sysClr val="windowText" lastClr="000000"/>
                </a:solidFill>
                <a:effectLst>
                  <a:outerShdw blurRad="41275" dist="20320" dir="1800000" algn="tl" rotWithShape="0">
                    <a:srgbClr val="000000">
                      <a:alpha val="40000"/>
                    </a:srgbClr>
                  </a:outerShdw>
                </a:effectLst>
                <a:latin typeface="Trebuchet MS" pitchFamily="34" charset="0"/>
              </a:rPr>
              <a:t>“Vjerujem da smo time</a:t>
            </a:r>
          </a:p>
          <a:p>
            <a:r>
              <a:rPr lang="hr-HR" sz="2800" b="1" i="1" dirty="0">
                <a:ln w="12700">
                  <a:solidFill>
                    <a:sysClr val="windowText" lastClr="000000"/>
                  </a:solidFill>
                  <a:prstDash val="solid"/>
                </a:ln>
                <a:solidFill>
                  <a:sysClr val="windowText" lastClr="000000"/>
                </a:solidFill>
                <a:effectLst>
                  <a:outerShdw blurRad="41275" dist="20320" dir="1800000" algn="tl" rotWithShape="0">
                    <a:srgbClr val="000000">
                      <a:alpha val="40000"/>
                    </a:srgbClr>
                  </a:outerShdw>
                </a:effectLst>
                <a:latin typeface="Trebuchet MS" pitchFamily="34" charset="0"/>
              </a:rPr>
              <a:t>osigurali mir za naše doba (…)</a:t>
            </a:r>
          </a:p>
          <a:p>
            <a:r>
              <a:rPr lang="hr-HR" sz="2800" b="1" i="1" dirty="0">
                <a:ln w="12700">
                  <a:solidFill>
                    <a:sysClr val="windowText" lastClr="000000"/>
                  </a:solidFill>
                  <a:prstDash val="solid"/>
                </a:ln>
                <a:solidFill>
                  <a:sysClr val="windowText" lastClr="000000"/>
                </a:solidFill>
                <a:effectLst>
                  <a:outerShdw blurRad="41275" dist="20320" dir="1800000" algn="tl" rotWithShape="0">
                    <a:srgbClr val="000000">
                      <a:alpha val="40000"/>
                    </a:srgbClr>
                  </a:outerShdw>
                </a:effectLst>
                <a:latin typeface="Trebuchet MS" pitchFamily="34" charset="0"/>
              </a:rPr>
              <a:t>Stoga vam preporučam da odete kući i</a:t>
            </a:r>
          </a:p>
          <a:p>
            <a:r>
              <a:rPr lang="hr-HR" sz="2800" b="1" i="1" dirty="0">
                <a:ln w="12700">
                  <a:solidFill>
                    <a:sysClr val="windowText" lastClr="000000"/>
                  </a:solidFill>
                  <a:prstDash val="solid"/>
                </a:ln>
                <a:solidFill>
                  <a:sysClr val="windowText" lastClr="000000"/>
                </a:solidFill>
                <a:effectLst>
                  <a:outerShdw blurRad="41275" dist="20320" dir="1800000" algn="tl" rotWithShape="0">
                    <a:srgbClr val="000000">
                      <a:alpha val="40000"/>
                    </a:srgbClr>
                  </a:outerShdw>
                </a:effectLst>
                <a:latin typeface="Trebuchet MS" pitchFamily="34" charset="0"/>
              </a:rPr>
              <a:t>spokojno spavate u svojim krevetima</a:t>
            </a:r>
            <a:r>
              <a:rPr lang="hr-HR" b="1" i="1" dirty="0">
                <a:ln w="12700">
                  <a:solidFill>
                    <a:sysClr val="windowText" lastClr="000000"/>
                  </a:solidFill>
                  <a:prstDash val="solid"/>
                </a:ln>
                <a:solidFill>
                  <a:sysClr val="windowText" lastClr="000000"/>
                </a:solidFill>
                <a:effectLst>
                  <a:outerShdw blurRad="41275" dist="20320" dir="1800000" algn="tl" rotWithShape="0">
                    <a:srgbClr val="000000">
                      <a:alpha val="40000"/>
                    </a:srgbClr>
                  </a:outerShdw>
                </a:effectLst>
                <a:latin typeface="Trebuchet MS" pitchFamily="34" charset="0"/>
              </a:rPr>
              <a:t>:”</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ln/>
        </p:spPr>
        <p:style>
          <a:lnRef idx="2">
            <a:schemeClr val="accent6"/>
          </a:lnRef>
          <a:fillRef idx="1">
            <a:schemeClr val="lt1"/>
          </a:fillRef>
          <a:effectRef idx="0">
            <a:schemeClr val="accent6"/>
          </a:effectRef>
          <a:fontRef idx="minor">
            <a:schemeClr val="dk1"/>
          </a:fontRef>
        </p:style>
        <p:txBody>
          <a:bodyPr/>
          <a:lstStyle/>
          <a:p>
            <a:pPr algn="ctr"/>
            <a:r>
              <a:rPr lang="hr-HR" sz="3200" dirty="0" err="1">
                <a:ln w="12700">
                  <a:solidFill>
                    <a:sysClr val="windowText" lastClr="000000"/>
                  </a:solidFill>
                  <a:prstDash val="solid"/>
                </a:ln>
                <a:solidFill>
                  <a:sysClr val="windowText" lastClr="000000"/>
                </a:solidFill>
                <a:effectLst>
                  <a:outerShdw blurRad="41275" dist="20320" dir="1800000" algn="tl" rotWithShape="0">
                    <a:srgbClr val="000000">
                      <a:alpha val="40000"/>
                    </a:srgbClr>
                  </a:outerShdw>
                </a:effectLst>
              </a:rPr>
              <a:t>Winston</a:t>
            </a:r>
            <a:r>
              <a:rPr lang="hr-HR" sz="3200" dirty="0">
                <a:ln w="12700">
                  <a:solidFill>
                    <a:sysClr val="windowText" lastClr="000000"/>
                  </a:solidFill>
                  <a:prstDash val="solid"/>
                </a:ln>
                <a:solidFill>
                  <a:sysClr val="windowText" lastClr="000000"/>
                </a:solidFill>
                <a:effectLst>
                  <a:outerShdw blurRad="41275" dist="20320" dir="1800000" algn="tl" rotWithShape="0">
                    <a:srgbClr val="000000">
                      <a:alpha val="40000"/>
                    </a:srgbClr>
                  </a:outerShdw>
                </a:effectLst>
              </a:rPr>
              <a:t> Churchill, britanski oporbeni političar:</a:t>
            </a:r>
          </a:p>
        </p:txBody>
      </p:sp>
      <p:sp>
        <p:nvSpPr>
          <p:cNvPr id="34820" name="Rectangle 4"/>
          <p:cNvSpPr>
            <a:spLocks noGrp="1" noChangeArrowheads="1"/>
          </p:cNvSpPr>
          <p:nvPr>
            <p:ph type="body" idx="1"/>
          </p:nvPr>
        </p:nvSpPr>
        <p:spPr>
          <a:xfrm>
            <a:off x="685800" y="1700808"/>
            <a:ext cx="7772400" cy="4968552"/>
          </a:xfrm>
          <a:ln/>
        </p:spPr>
        <p:style>
          <a:lnRef idx="2">
            <a:schemeClr val="accent5">
              <a:shade val="50000"/>
            </a:schemeClr>
          </a:lnRef>
          <a:fillRef idx="1">
            <a:schemeClr val="accent5"/>
          </a:fillRef>
          <a:effectRef idx="0">
            <a:schemeClr val="accent5"/>
          </a:effectRef>
          <a:fontRef idx="minor">
            <a:schemeClr val="lt1"/>
          </a:fontRef>
        </p:style>
        <p:txBody>
          <a:bodyPr/>
          <a:lstStyle/>
          <a:p>
            <a:pPr>
              <a:lnSpc>
                <a:spcPct val="90000"/>
              </a:lnSpc>
            </a:pPr>
            <a:r>
              <a:rPr lang="hr-HR" sz="2600" b="1" dirty="0">
                <a:ln w="12700">
                  <a:solidFill>
                    <a:sysClr val="windowText" lastClr="000000"/>
                  </a:solidFill>
                  <a:prstDash val="solid"/>
                </a:ln>
                <a:solidFill>
                  <a:sysClr val="windowText" lastClr="000000"/>
                </a:solidFill>
                <a:effectLst>
                  <a:outerShdw blurRad="41275" dist="20320" dir="1800000" algn="tl" rotWithShape="0">
                    <a:srgbClr val="000000">
                      <a:alpha val="40000"/>
                    </a:srgbClr>
                  </a:outerShdw>
                </a:effectLst>
              </a:rPr>
              <a:t>Pretrpjeli smo potpuni poraz. Sve je gotovo(…) Smatram da će u dogledno vrijeme nacistički režim progutati Čehoslovačku. Ovo je jedna strašna prekretnica u našoj povijesti koja je poremetila kompletni odnos snaga u Europi (…) I nemojte misliti da je ovo kraj. Ovo je tek početak obračuna.</a:t>
            </a:r>
          </a:p>
          <a:p>
            <a:pPr>
              <a:lnSpc>
                <a:spcPct val="90000"/>
              </a:lnSpc>
            </a:pPr>
            <a:r>
              <a:rPr lang="hr-HR" sz="2600" b="1" dirty="0">
                <a:ln w="12700">
                  <a:solidFill>
                    <a:sysClr val="windowText" lastClr="000000"/>
                  </a:solidFill>
                  <a:prstDash val="solid"/>
                </a:ln>
                <a:solidFill>
                  <a:sysClr val="windowText" lastClr="000000"/>
                </a:solidFill>
                <a:effectLst>
                  <a:outerShdw blurRad="41275" dist="20320" dir="1800000" algn="tl" rotWithShape="0">
                    <a:srgbClr val="000000">
                      <a:alpha val="40000"/>
                    </a:srgbClr>
                  </a:outerShdw>
                </a:effectLst>
              </a:rPr>
              <a:t>Engleskoj je ponuđen izbor između rata i sramote. Izabrala je sramotu, no dobit će rat.  </a:t>
            </a:r>
          </a:p>
          <a:p>
            <a:pPr>
              <a:lnSpc>
                <a:spcPct val="90000"/>
              </a:lnSpc>
            </a:pPr>
            <a:r>
              <a:rPr lang="hr-HR" sz="2600" b="1" dirty="0">
                <a:ln w="12700">
                  <a:solidFill>
                    <a:sysClr val="windowText" lastClr="000000"/>
                  </a:solidFill>
                  <a:prstDash val="solid"/>
                </a:ln>
                <a:solidFill>
                  <a:sysClr val="windowText" lastClr="000000"/>
                </a:solidFill>
                <a:effectLst>
                  <a:outerShdw blurRad="41275" dist="20320" dir="1800000" algn="tl" rotWithShape="0">
                    <a:srgbClr val="000000">
                      <a:alpha val="40000"/>
                    </a:srgbClr>
                  </a:outerShdw>
                </a:effectLst>
              </a:rPr>
              <a:t>Političar koji vodi politiku popuštanja je </a:t>
            </a:r>
            <a:r>
              <a:rPr lang="hr-HR" sz="2600" b="1" dirty="0" smtClean="0">
                <a:ln w="12700">
                  <a:solidFill>
                    <a:sysClr val="windowText" lastClr="000000"/>
                  </a:solidFill>
                  <a:prstDash val="solid"/>
                </a:ln>
                <a:solidFill>
                  <a:sysClr val="windowText" lastClr="000000"/>
                </a:solidFill>
                <a:effectLst>
                  <a:outerShdw blurRad="41275" dist="20320" dir="1800000" algn="tl" rotWithShape="0">
                    <a:srgbClr val="000000">
                      <a:alpha val="40000"/>
                    </a:srgbClr>
                  </a:outerShdw>
                </a:effectLst>
              </a:rPr>
              <a:t>onaj </a:t>
            </a:r>
            <a:r>
              <a:rPr lang="hr-HR" sz="2600" b="1" dirty="0">
                <a:ln w="12700">
                  <a:solidFill>
                    <a:sysClr val="windowText" lastClr="000000"/>
                  </a:solidFill>
                  <a:prstDash val="solid"/>
                </a:ln>
                <a:solidFill>
                  <a:sysClr val="windowText" lastClr="000000"/>
                </a:solidFill>
                <a:effectLst>
                  <a:outerShdw blurRad="41275" dist="20320" dir="1800000" algn="tl" rotWithShape="0">
                    <a:srgbClr val="000000">
                      <a:alpha val="40000"/>
                    </a:srgbClr>
                  </a:outerShdw>
                </a:effectLst>
              </a:rPr>
              <a:t>koji hrani krokodila, nadajući se da će njega pojesti na kraju.</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ln/>
        </p:spPr>
        <p:style>
          <a:lnRef idx="2">
            <a:schemeClr val="accent6"/>
          </a:lnRef>
          <a:fillRef idx="1">
            <a:schemeClr val="lt1"/>
          </a:fillRef>
          <a:effectRef idx="0">
            <a:schemeClr val="accent6"/>
          </a:effectRef>
          <a:fontRef idx="minor">
            <a:schemeClr val="dk1"/>
          </a:fontRef>
        </p:style>
        <p:txBody>
          <a:bodyPr/>
          <a:lstStyle/>
          <a:p>
            <a:pPr algn="ctr"/>
            <a:r>
              <a:rPr lang="hr-HR" sz="3200" b="0" dirty="0">
                <a:ln>
                  <a:solidFill>
                    <a:sysClr val="windowText" lastClr="000000"/>
                  </a:solidFill>
                </a:ln>
                <a:solidFill>
                  <a:sysClr val="windowText" lastClr="000000"/>
                </a:solidFill>
              </a:rPr>
              <a:t>KOMADANJE ČEHOSLOVAČKE</a:t>
            </a:r>
          </a:p>
        </p:txBody>
      </p:sp>
      <p:pic>
        <p:nvPicPr>
          <p:cNvPr id="29699" name="Picture 3" descr="komadane Čeh"/>
          <p:cNvPicPr>
            <a:picLocks noChangeAspect="1" noChangeArrowheads="1"/>
          </p:cNvPicPr>
          <p:nvPr/>
        </p:nvPicPr>
        <p:blipFill>
          <a:blip r:embed="rId2" cstate="print">
            <a:lum bright="-8000" contrast="8000"/>
          </a:blip>
          <a:srcRect/>
          <a:stretch>
            <a:fillRect/>
          </a:stretch>
        </p:blipFill>
        <p:spPr bwMode="auto">
          <a:xfrm>
            <a:off x="0" y="1701799"/>
            <a:ext cx="6732240" cy="4062494"/>
          </a:xfrm>
          <a:prstGeom prst="rect">
            <a:avLst/>
          </a:prstGeom>
          <a:noFill/>
          <a:ln>
            <a:solidFill>
              <a:schemeClr val="tx1">
                <a:lumMod val="50000"/>
              </a:schemeClr>
            </a:solidFill>
          </a:ln>
        </p:spPr>
      </p:pic>
      <p:pic>
        <p:nvPicPr>
          <p:cNvPr id="29700" name="Picture 4" descr="Prag"/>
          <p:cNvPicPr>
            <a:picLocks noChangeAspect="1" noChangeArrowheads="1"/>
          </p:cNvPicPr>
          <p:nvPr/>
        </p:nvPicPr>
        <p:blipFill>
          <a:blip r:embed="rId3" cstate="print">
            <a:lum bright="-10000" contrast="8000"/>
          </a:blip>
          <a:srcRect/>
          <a:stretch>
            <a:fillRect/>
          </a:stretch>
        </p:blipFill>
        <p:spPr bwMode="auto">
          <a:xfrm>
            <a:off x="6764883" y="2924944"/>
            <a:ext cx="2379117" cy="3026607"/>
          </a:xfrm>
          <a:prstGeom prst="rect">
            <a:avLst/>
          </a:prstGeom>
          <a:noFill/>
          <a:ln>
            <a:solidFill>
              <a:schemeClr val="tx1">
                <a:lumMod val="50000"/>
              </a:schemeClr>
            </a:solidFill>
          </a:ln>
        </p:spPr>
      </p:pic>
      <p:sp>
        <p:nvSpPr>
          <p:cNvPr id="29701" name="Text Box 5"/>
          <p:cNvSpPr txBox="1">
            <a:spLocks noChangeArrowheads="1"/>
          </p:cNvSpPr>
          <p:nvPr/>
        </p:nvSpPr>
        <p:spPr bwMode="auto">
          <a:xfrm>
            <a:off x="6190114" y="6027003"/>
            <a:ext cx="2953886" cy="830997"/>
          </a:xfrm>
          <a:prstGeom prst="rect">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wrap="none">
            <a:spAutoFit/>
          </a:bodyPr>
          <a:lstStyle/>
          <a:p>
            <a:pPr algn="ctr"/>
            <a:r>
              <a:rPr lang="hr-HR" b="1" dirty="0">
                <a:ln w="12700">
                  <a:solidFill>
                    <a:sysClr val="windowText" lastClr="000000"/>
                  </a:solidFill>
                  <a:prstDash val="solid"/>
                </a:ln>
                <a:solidFill>
                  <a:sysClr val="windowText" lastClr="000000"/>
                </a:solidFill>
                <a:effectLst>
                  <a:outerShdw blurRad="41275" dist="20320" dir="1800000" algn="tl" rotWithShape="0">
                    <a:srgbClr val="000000">
                      <a:alpha val="40000"/>
                    </a:srgbClr>
                  </a:outerShdw>
                </a:effectLst>
                <a:latin typeface="Trebuchet MS" pitchFamily="34" charset="0"/>
              </a:rPr>
              <a:t>NJEMAČKI TENKOVI</a:t>
            </a:r>
          </a:p>
          <a:p>
            <a:pPr algn="ctr"/>
            <a:r>
              <a:rPr lang="hr-HR" b="1" dirty="0">
                <a:ln w="12700">
                  <a:solidFill>
                    <a:sysClr val="windowText" lastClr="000000"/>
                  </a:solidFill>
                  <a:prstDash val="solid"/>
                </a:ln>
                <a:solidFill>
                  <a:sysClr val="windowText" lastClr="000000"/>
                </a:solidFill>
                <a:effectLst>
                  <a:outerShdw blurRad="41275" dist="20320" dir="1800000" algn="tl" rotWithShape="0">
                    <a:srgbClr val="000000">
                      <a:alpha val="40000"/>
                    </a:srgbClr>
                  </a:outerShdw>
                </a:effectLst>
                <a:latin typeface="Trebuchet MS" pitchFamily="34" charset="0"/>
              </a:rPr>
              <a:t>U PRAGU</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685800" y="333375"/>
            <a:ext cx="7772400" cy="1143000"/>
          </a:xfrm>
          <a:ln/>
        </p:spPr>
        <p:style>
          <a:lnRef idx="2">
            <a:schemeClr val="accent6"/>
          </a:lnRef>
          <a:fillRef idx="1">
            <a:schemeClr val="lt1"/>
          </a:fillRef>
          <a:effectRef idx="0">
            <a:schemeClr val="accent6"/>
          </a:effectRef>
          <a:fontRef idx="minor">
            <a:schemeClr val="dk1"/>
          </a:fontRef>
        </p:style>
        <p:txBody>
          <a:bodyPr/>
          <a:lstStyle/>
          <a:p>
            <a:pPr algn="ctr"/>
            <a:r>
              <a:rPr lang="hr-HR" sz="3200" dirty="0">
                <a:ln w="12700">
                  <a:solidFill>
                    <a:sysClr val="windowText" lastClr="000000"/>
                  </a:solidFill>
                  <a:prstDash val="solid"/>
                </a:ln>
                <a:solidFill>
                  <a:sysClr val="windowText" lastClr="000000"/>
                </a:solidFill>
                <a:effectLst>
                  <a:outerShdw blurRad="41275" dist="20320" dir="1800000" algn="tl" rotWithShape="0">
                    <a:srgbClr val="000000">
                      <a:alpha val="40000"/>
                    </a:srgbClr>
                  </a:outerShdw>
                </a:effectLst>
              </a:rPr>
              <a:t>Europska krizna žarišta između dva rata</a:t>
            </a:r>
          </a:p>
        </p:txBody>
      </p:sp>
      <p:pic>
        <p:nvPicPr>
          <p:cNvPr id="33795" name="Picture 3" descr="krizna"/>
          <p:cNvPicPr>
            <a:picLocks noChangeAspect="1" noChangeArrowheads="1"/>
          </p:cNvPicPr>
          <p:nvPr/>
        </p:nvPicPr>
        <p:blipFill>
          <a:blip r:embed="rId2" cstate="print">
            <a:lum bright="-10000" contrast="8000"/>
          </a:blip>
          <a:srcRect/>
          <a:stretch>
            <a:fillRect/>
          </a:stretch>
        </p:blipFill>
        <p:spPr bwMode="auto">
          <a:xfrm>
            <a:off x="1273129" y="1628801"/>
            <a:ext cx="6597742" cy="5229199"/>
          </a:xfrm>
          <a:prstGeom prst="rect">
            <a:avLst/>
          </a:prstGeom>
          <a:noFill/>
          <a:ln>
            <a:solidFill>
              <a:schemeClr val="tx1">
                <a:lumMod val="50000"/>
              </a:schemeClr>
            </a:solidFill>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ln/>
        </p:spPr>
        <p:style>
          <a:lnRef idx="2">
            <a:schemeClr val="accent6"/>
          </a:lnRef>
          <a:fillRef idx="1">
            <a:schemeClr val="lt1"/>
          </a:fillRef>
          <a:effectRef idx="0">
            <a:schemeClr val="accent6"/>
          </a:effectRef>
          <a:fontRef idx="minor">
            <a:schemeClr val="dk1"/>
          </a:fontRef>
        </p:style>
        <p:txBody>
          <a:bodyPr/>
          <a:lstStyle/>
          <a:p>
            <a:pPr algn="ctr"/>
            <a:r>
              <a:rPr lang="hr-HR" sz="3200" dirty="0">
                <a:ln w="12700">
                  <a:solidFill>
                    <a:sysClr val="windowText" lastClr="000000"/>
                  </a:solidFill>
                  <a:prstDash val="solid"/>
                </a:ln>
                <a:solidFill>
                  <a:sysClr val="windowText" lastClr="000000"/>
                </a:solidFill>
                <a:effectLst>
                  <a:outerShdw blurRad="41275" dist="20320" dir="1800000" algn="tl" rotWithShape="0">
                    <a:srgbClr val="000000">
                      <a:alpha val="40000"/>
                    </a:srgbClr>
                  </a:outerShdw>
                </a:effectLst>
              </a:rPr>
              <a:t>NJEMAČKI ZAHTJEV ZA POLJSKIM TERITORIJEM</a:t>
            </a:r>
          </a:p>
        </p:txBody>
      </p:sp>
      <p:pic>
        <p:nvPicPr>
          <p:cNvPr id="31752" name="Picture 8" descr="isječak3"/>
          <p:cNvPicPr>
            <a:picLocks noChangeAspect="1" noChangeArrowheads="1"/>
          </p:cNvPicPr>
          <p:nvPr/>
        </p:nvPicPr>
        <p:blipFill>
          <a:blip r:embed="rId2" cstate="print">
            <a:lum bright="-10000" contrast="8000"/>
          </a:blip>
          <a:srcRect/>
          <a:stretch>
            <a:fillRect/>
          </a:stretch>
        </p:blipFill>
        <p:spPr bwMode="auto">
          <a:xfrm>
            <a:off x="1907704" y="1628800"/>
            <a:ext cx="5957528" cy="3899967"/>
          </a:xfrm>
          <a:prstGeom prst="rect">
            <a:avLst/>
          </a:prstGeom>
          <a:noFill/>
          <a:ln>
            <a:solidFill>
              <a:schemeClr val="tx1">
                <a:lumMod val="50000"/>
              </a:schemeClr>
            </a:solidFill>
          </a:ln>
        </p:spPr>
      </p:pic>
      <p:sp>
        <p:nvSpPr>
          <p:cNvPr id="31753" name="AutoShape 9"/>
          <p:cNvSpPr>
            <a:spLocks noChangeArrowheads="1"/>
          </p:cNvSpPr>
          <p:nvPr/>
        </p:nvSpPr>
        <p:spPr bwMode="auto">
          <a:xfrm>
            <a:off x="2915816" y="2276872"/>
            <a:ext cx="1828800" cy="9906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6600"/>
          </a:solidFill>
          <a:ln w="9525">
            <a:solidFill>
              <a:schemeClr val="tx1"/>
            </a:solidFill>
            <a:miter lim="800000"/>
            <a:headEnd/>
            <a:tailEnd/>
          </a:ln>
          <a:effectLst/>
        </p:spPr>
        <p:txBody>
          <a:bodyPr wrap="none" anchor="ctr"/>
          <a:lstStyle/>
          <a:p>
            <a:endParaRPr lang="en-US"/>
          </a:p>
        </p:txBody>
      </p:sp>
      <p:sp>
        <p:nvSpPr>
          <p:cNvPr id="31754" name="Text Box 10"/>
          <p:cNvSpPr txBox="1">
            <a:spLocks noChangeArrowheads="1"/>
          </p:cNvSpPr>
          <p:nvPr/>
        </p:nvSpPr>
        <p:spPr bwMode="auto">
          <a:xfrm>
            <a:off x="1256830" y="5805264"/>
            <a:ext cx="6630341" cy="830997"/>
          </a:xfrm>
          <a:prstGeom prst="rect">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wrap="none">
            <a:spAutoFit/>
          </a:bodyPr>
          <a:lstStyle/>
          <a:p>
            <a:pPr algn="ctr"/>
            <a:r>
              <a:rPr lang="hr-HR" b="1" dirty="0">
                <a:ln w="12700">
                  <a:solidFill>
                    <a:sysClr val="windowText" lastClr="000000"/>
                  </a:solidFill>
                  <a:prstDash val="solid"/>
                </a:ln>
                <a:solidFill>
                  <a:sysClr val="windowText" lastClr="000000"/>
                </a:solidFill>
                <a:effectLst>
                  <a:outerShdw blurRad="41275" dist="20320" dir="1800000" algn="tl" rotWithShape="0">
                    <a:srgbClr val="000000">
                      <a:alpha val="40000"/>
                    </a:srgbClr>
                  </a:outerShdw>
                </a:effectLst>
                <a:latin typeface="Trebuchet MS" pitchFamily="34" charset="0"/>
              </a:rPr>
              <a:t>VELIKA BRITANIJA I FRANCUSKA  S POLJSKOM</a:t>
            </a:r>
          </a:p>
          <a:p>
            <a:pPr algn="ctr"/>
            <a:r>
              <a:rPr lang="hr-HR" b="1" dirty="0">
                <a:ln w="12700">
                  <a:solidFill>
                    <a:sysClr val="windowText" lastClr="000000"/>
                  </a:solidFill>
                  <a:prstDash val="solid"/>
                </a:ln>
                <a:solidFill>
                  <a:sysClr val="windowText" lastClr="000000"/>
                </a:solidFill>
                <a:effectLst>
                  <a:outerShdw blurRad="41275" dist="20320" dir="1800000" algn="tl" rotWithShape="0">
                    <a:srgbClr val="000000">
                      <a:alpha val="40000"/>
                    </a:srgbClr>
                  </a:outerShdw>
                </a:effectLst>
                <a:latin typeface="Trebuchet MS" pitchFamily="34" charset="0"/>
              </a:rPr>
              <a:t>SKLAPAJU VOJNI SAVEZ</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31753"/>
                                        </p:tgtEl>
                                        <p:attrNameLst>
                                          <p:attrName>style.visibility</p:attrName>
                                        </p:attrNameLst>
                                      </p:cBhvr>
                                      <p:to>
                                        <p:strVal val="visible"/>
                                      </p:to>
                                    </p:set>
                                    <p:animEffect transition="in" filter="slide(fromLeft)">
                                      <p:cBhvr>
                                        <p:cTn id="7" dur="500"/>
                                        <p:tgtEl>
                                          <p:spTgt spid="317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5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8" name="Picture 4" descr="MolotovRibbentropStalin"/>
          <p:cNvPicPr>
            <a:picLocks noChangeAspect="1" noChangeArrowheads="1"/>
          </p:cNvPicPr>
          <p:nvPr/>
        </p:nvPicPr>
        <p:blipFill>
          <a:blip r:embed="rId2" cstate="print"/>
          <a:srcRect/>
          <a:stretch>
            <a:fillRect/>
          </a:stretch>
        </p:blipFill>
        <p:spPr bwMode="auto">
          <a:xfrm>
            <a:off x="611560" y="1628800"/>
            <a:ext cx="4103688" cy="5065712"/>
          </a:xfrm>
          <a:prstGeom prst="rect">
            <a:avLst/>
          </a:prstGeom>
          <a:noFill/>
        </p:spPr>
      </p:pic>
      <p:sp>
        <p:nvSpPr>
          <p:cNvPr id="47109" name="Text Box 5"/>
          <p:cNvSpPr txBox="1">
            <a:spLocks noChangeArrowheads="1"/>
          </p:cNvSpPr>
          <p:nvPr/>
        </p:nvSpPr>
        <p:spPr bwMode="auto">
          <a:xfrm>
            <a:off x="5004048" y="4653136"/>
            <a:ext cx="3381054" cy="1938992"/>
          </a:xfrm>
          <a:prstGeom prst="rect">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wrap="none">
            <a:spAutoFit/>
          </a:bodyPr>
          <a:lstStyle/>
          <a:p>
            <a:r>
              <a:rPr lang="hr-HR" b="1" dirty="0" err="1">
                <a:ln w="12700">
                  <a:solidFill>
                    <a:sysClr val="windowText" lastClr="000000"/>
                  </a:solidFill>
                  <a:prstDash val="solid"/>
                </a:ln>
                <a:solidFill>
                  <a:sysClr val="windowText" lastClr="000000"/>
                </a:solidFill>
                <a:effectLst>
                  <a:outerShdw blurRad="41275" dist="20320" dir="1800000" algn="tl" rotWithShape="0">
                    <a:srgbClr val="000000">
                      <a:alpha val="40000"/>
                    </a:srgbClr>
                  </a:outerShdw>
                </a:effectLst>
                <a:latin typeface="Trebuchet MS" pitchFamily="34" charset="0"/>
              </a:rPr>
              <a:t>Molotov</a:t>
            </a:r>
            <a:r>
              <a:rPr lang="hr-HR" b="1" dirty="0">
                <a:ln w="12700">
                  <a:solidFill>
                    <a:schemeClr val="tx2">
                      <a:satMod val="155000"/>
                    </a:schemeClr>
                  </a:solidFill>
                  <a:prstDash val="solid"/>
                </a:ln>
                <a:solidFill>
                  <a:sysClr val="windowText" lastClr="000000"/>
                </a:solidFill>
                <a:effectLst>
                  <a:outerShdw blurRad="41275" dist="20320" dir="1800000" algn="tl" rotWithShape="0">
                    <a:srgbClr val="000000">
                      <a:alpha val="40000"/>
                    </a:srgbClr>
                  </a:outerShdw>
                </a:effectLst>
                <a:latin typeface="Trebuchet MS" pitchFamily="34" charset="0"/>
              </a:rPr>
              <a:t> </a:t>
            </a:r>
            <a:r>
              <a:rPr lang="hr-HR" b="1" dirty="0">
                <a:ln w="12700">
                  <a:solidFill>
                    <a:sysClr val="windowText" lastClr="000000"/>
                  </a:solidFill>
                  <a:prstDash val="solid"/>
                </a:ln>
                <a:solidFill>
                  <a:sysClr val="windowText" lastClr="000000"/>
                </a:solidFill>
                <a:effectLst>
                  <a:outerShdw blurRad="41275" dist="20320" dir="1800000" algn="tl" rotWithShape="0">
                    <a:srgbClr val="000000">
                      <a:alpha val="40000"/>
                    </a:srgbClr>
                  </a:outerShdw>
                </a:effectLst>
                <a:latin typeface="Trebuchet MS" pitchFamily="34" charset="0"/>
              </a:rPr>
              <a:t>i </a:t>
            </a:r>
            <a:r>
              <a:rPr lang="hr-HR" b="1" dirty="0" err="1" smtClean="0">
                <a:ln w="12700">
                  <a:solidFill>
                    <a:sysClr val="windowText" lastClr="000000"/>
                  </a:solidFill>
                  <a:prstDash val="solid"/>
                </a:ln>
                <a:solidFill>
                  <a:sysClr val="windowText" lastClr="000000"/>
                </a:solidFill>
                <a:effectLst>
                  <a:outerShdw blurRad="41275" dist="20320" dir="1800000" algn="tl" rotWithShape="0">
                    <a:srgbClr val="000000">
                      <a:alpha val="40000"/>
                    </a:srgbClr>
                  </a:outerShdw>
                </a:effectLst>
                <a:latin typeface="Trebuchet MS" pitchFamily="34" charset="0"/>
              </a:rPr>
              <a:t>Ribbentrop</a:t>
            </a:r>
            <a:endParaRPr lang="hr-HR" b="1" dirty="0">
              <a:ln w="12700">
                <a:solidFill>
                  <a:sysClr val="windowText" lastClr="000000"/>
                </a:solidFill>
                <a:prstDash val="solid"/>
              </a:ln>
              <a:solidFill>
                <a:sysClr val="windowText" lastClr="000000"/>
              </a:solidFill>
              <a:effectLst>
                <a:outerShdw blurRad="41275" dist="20320" dir="1800000" algn="tl" rotWithShape="0">
                  <a:srgbClr val="000000">
                    <a:alpha val="40000"/>
                  </a:srgbClr>
                </a:outerShdw>
              </a:effectLst>
              <a:latin typeface="Trebuchet MS" pitchFamily="34" charset="0"/>
            </a:endParaRPr>
          </a:p>
          <a:p>
            <a:r>
              <a:rPr lang="hr-HR" b="1" dirty="0">
                <a:ln w="12700">
                  <a:solidFill>
                    <a:sysClr val="windowText" lastClr="000000"/>
                  </a:solidFill>
                  <a:prstDash val="solid"/>
                </a:ln>
                <a:solidFill>
                  <a:sysClr val="windowText" lastClr="000000"/>
                </a:solidFill>
                <a:effectLst>
                  <a:outerShdw blurRad="41275" dist="20320" dir="1800000" algn="tl" rotWithShape="0">
                    <a:srgbClr val="000000">
                      <a:alpha val="40000"/>
                    </a:srgbClr>
                  </a:outerShdw>
                </a:effectLst>
                <a:latin typeface="Trebuchet MS" pitchFamily="34" charset="0"/>
              </a:rPr>
              <a:t>prilikom potpisivanja </a:t>
            </a:r>
          </a:p>
          <a:p>
            <a:r>
              <a:rPr lang="hr-HR" b="1" dirty="0">
                <a:ln w="12700">
                  <a:solidFill>
                    <a:sysClr val="windowText" lastClr="000000"/>
                  </a:solidFill>
                  <a:prstDash val="solid"/>
                </a:ln>
                <a:solidFill>
                  <a:sysClr val="windowText" lastClr="000000"/>
                </a:solidFill>
                <a:effectLst>
                  <a:outerShdw blurRad="41275" dist="20320" dir="1800000" algn="tl" rotWithShape="0">
                    <a:srgbClr val="000000">
                      <a:alpha val="40000"/>
                    </a:srgbClr>
                  </a:outerShdw>
                </a:effectLst>
                <a:latin typeface="Trebuchet MS" pitchFamily="34" charset="0"/>
              </a:rPr>
              <a:t>Pakta o prijateljstvu i</a:t>
            </a:r>
          </a:p>
          <a:p>
            <a:r>
              <a:rPr lang="hr-HR" b="1" dirty="0">
                <a:ln w="12700">
                  <a:solidFill>
                    <a:sysClr val="windowText" lastClr="000000"/>
                  </a:solidFill>
                  <a:prstDash val="solid"/>
                </a:ln>
                <a:solidFill>
                  <a:sysClr val="windowText" lastClr="000000"/>
                </a:solidFill>
                <a:effectLst>
                  <a:outerShdw blurRad="41275" dist="20320" dir="1800000" algn="tl" rotWithShape="0">
                    <a:srgbClr val="000000">
                      <a:alpha val="40000"/>
                    </a:srgbClr>
                  </a:outerShdw>
                </a:effectLst>
                <a:latin typeface="Trebuchet MS" pitchFamily="34" charset="0"/>
              </a:rPr>
              <a:t>nenapadanju u Moskvi</a:t>
            </a:r>
          </a:p>
          <a:p>
            <a:r>
              <a:rPr lang="hr-HR" b="1" dirty="0" smtClean="0">
                <a:ln w="12700">
                  <a:solidFill>
                    <a:sysClr val="windowText" lastClr="000000"/>
                  </a:solidFill>
                  <a:prstDash val="solid"/>
                </a:ln>
                <a:solidFill>
                  <a:sysClr val="windowText" lastClr="000000"/>
                </a:solidFill>
                <a:effectLst>
                  <a:outerShdw blurRad="41275" dist="20320" dir="1800000" algn="tl" rotWithShape="0">
                    <a:srgbClr val="000000">
                      <a:alpha val="40000"/>
                    </a:srgbClr>
                  </a:outerShdw>
                </a:effectLst>
                <a:latin typeface="Trebuchet MS" pitchFamily="34" charset="0"/>
              </a:rPr>
              <a:t>23. kolovoza1939</a:t>
            </a:r>
            <a:r>
              <a:rPr lang="hr-HR" b="1" dirty="0">
                <a:ln w="12700">
                  <a:solidFill>
                    <a:sysClr val="windowText" lastClr="000000"/>
                  </a:solidFill>
                  <a:prstDash val="solid"/>
                </a:ln>
                <a:solidFill>
                  <a:sysClr val="windowText" lastClr="000000"/>
                </a:solidFill>
                <a:effectLst>
                  <a:outerShdw blurRad="41275" dist="20320" dir="1800000" algn="tl" rotWithShape="0">
                    <a:srgbClr val="000000">
                      <a:alpha val="40000"/>
                    </a:srgbClr>
                  </a:outerShdw>
                </a:effectLst>
                <a:latin typeface="Trebuchet MS" pitchFamily="34" charset="0"/>
              </a:rPr>
              <a:t>.</a:t>
            </a:r>
          </a:p>
        </p:txBody>
      </p:sp>
      <p:sp>
        <p:nvSpPr>
          <p:cNvPr id="47110" name="Rectangle 6"/>
          <p:cNvSpPr>
            <a:spLocks noGrp="1" noChangeArrowheads="1"/>
          </p:cNvSpPr>
          <p:nvPr>
            <p:ph type="title"/>
          </p:nvPr>
        </p:nvSpPr>
        <p:spPr>
          <a:xfrm>
            <a:off x="685800" y="260648"/>
            <a:ext cx="7772400" cy="1143000"/>
          </a:xfrm>
          <a:ln/>
        </p:spPr>
        <p:style>
          <a:lnRef idx="2">
            <a:schemeClr val="accent6"/>
          </a:lnRef>
          <a:fillRef idx="1">
            <a:schemeClr val="lt1"/>
          </a:fillRef>
          <a:effectRef idx="0">
            <a:schemeClr val="accent6"/>
          </a:effectRef>
          <a:fontRef idx="minor">
            <a:schemeClr val="dk1"/>
          </a:fontRef>
        </p:style>
        <p:txBody>
          <a:bodyPr/>
          <a:lstStyle/>
          <a:p>
            <a:pPr algn="ctr"/>
            <a:r>
              <a:rPr lang="hr-HR" dirty="0">
                <a:ln w="12700">
                  <a:solidFill>
                    <a:sysClr val="windowText" lastClr="000000"/>
                  </a:solidFill>
                  <a:prstDash val="solid"/>
                </a:ln>
                <a:solidFill>
                  <a:sysClr val="windowText" lastClr="000000"/>
                </a:solidFill>
                <a:effectLst>
                  <a:outerShdw blurRad="41275" dist="20320" dir="1800000" algn="tl" rotWithShape="0">
                    <a:srgbClr val="000000">
                      <a:alpha val="40000"/>
                    </a:srgbClr>
                  </a:outerShdw>
                </a:effectLst>
              </a:rPr>
              <a:t>1939. PAKT O PRIJATELJSTVU I NENAPADANJU</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2" name="Rectangle 4"/>
          <p:cNvSpPr>
            <a:spLocks noGrp="1" noChangeArrowheads="1"/>
          </p:cNvSpPr>
          <p:nvPr>
            <p:ph type="title"/>
          </p:nvPr>
        </p:nvSpPr>
        <p:spPr>
          <a:ln/>
        </p:spPr>
        <p:style>
          <a:lnRef idx="2">
            <a:schemeClr val="accent6"/>
          </a:lnRef>
          <a:fillRef idx="1">
            <a:schemeClr val="lt1"/>
          </a:fillRef>
          <a:effectRef idx="0">
            <a:schemeClr val="accent6"/>
          </a:effectRef>
          <a:fontRef idx="minor">
            <a:schemeClr val="dk1"/>
          </a:fontRef>
        </p:style>
        <p:txBody>
          <a:bodyPr/>
          <a:lstStyle/>
          <a:p>
            <a:pPr algn="ctr"/>
            <a:r>
              <a:rPr lang="hr-HR" dirty="0">
                <a:ln w="10541" cmpd="sng">
                  <a:solidFill>
                    <a:srgbClr val="7D7D7D">
                      <a:tint val="100000"/>
                      <a:shade val="100000"/>
                      <a:satMod val="110000"/>
                    </a:srgbClr>
                  </a:solidFill>
                  <a:prstDash val="solid"/>
                </a:ln>
                <a:solidFill>
                  <a:sysClr val="windowText" lastClr="000000"/>
                </a:solidFill>
              </a:rPr>
              <a:t>P. PICASSO, GUERNICA</a:t>
            </a:r>
          </a:p>
        </p:txBody>
      </p:sp>
      <p:pic>
        <p:nvPicPr>
          <p:cNvPr id="48134" name="Picture 6" descr="Picasso_Guernica2"/>
          <p:cNvPicPr>
            <a:picLocks noGrp="1" noChangeAspect="1" noChangeArrowheads="1"/>
          </p:cNvPicPr>
          <p:nvPr>
            <p:ph idx="1"/>
          </p:nvPr>
        </p:nvPicPr>
        <p:blipFill>
          <a:blip r:embed="rId2" cstate="print"/>
          <a:srcRect/>
          <a:stretch>
            <a:fillRect/>
          </a:stretch>
        </p:blipFill>
        <p:spPr>
          <a:xfrm>
            <a:off x="0" y="1916113"/>
            <a:ext cx="9143999" cy="4066366"/>
          </a:xfrm>
          <a:noFill/>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ln/>
        </p:spPr>
        <p:style>
          <a:lnRef idx="2">
            <a:schemeClr val="accent6"/>
          </a:lnRef>
          <a:fillRef idx="1">
            <a:schemeClr val="lt1"/>
          </a:fillRef>
          <a:effectRef idx="0">
            <a:schemeClr val="accent6"/>
          </a:effectRef>
          <a:fontRef idx="minor">
            <a:schemeClr val="dk1"/>
          </a:fontRef>
        </p:style>
        <p:txBody>
          <a:bodyPr/>
          <a:lstStyle/>
          <a:p>
            <a:pPr algn="ctr"/>
            <a:r>
              <a:rPr lang="hr-HR" sz="3200" dirty="0">
                <a:ln w="12700">
                  <a:solidFill>
                    <a:sysClr val="windowText" lastClr="000000"/>
                  </a:solidFill>
                  <a:prstDash val="solid"/>
                </a:ln>
                <a:solidFill>
                  <a:sysClr val="windowText" lastClr="000000"/>
                </a:solidFill>
                <a:effectLst>
                  <a:outerShdw blurRad="41275" dist="20320" dir="1800000" algn="tl" rotWithShape="0">
                    <a:srgbClr val="000000">
                      <a:alpha val="40000"/>
                    </a:srgbClr>
                  </a:outerShdw>
                </a:effectLst>
              </a:rPr>
              <a:t>1939.  PAKT O PRIJATELJSTVU I NENAPADANJU</a:t>
            </a:r>
          </a:p>
        </p:txBody>
      </p:sp>
      <p:pic>
        <p:nvPicPr>
          <p:cNvPr id="30723" name="Picture 3" descr="venčanje"/>
          <p:cNvPicPr>
            <a:picLocks noChangeAspect="1" noChangeArrowheads="1"/>
          </p:cNvPicPr>
          <p:nvPr/>
        </p:nvPicPr>
        <p:blipFill>
          <a:blip r:embed="rId2" cstate="print">
            <a:lum bright="-10000" contrast="8000"/>
          </a:blip>
          <a:srcRect/>
          <a:stretch>
            <a:fillRect/>
          </a:stretch>
        </p:blipFill>
        <p:spPr bwMode="auto">
          <a:xfrm>
            <a:off x="683568" y="1628800"/>
            <a:ext cx="4679693" cy="4105557"/>
          </a:xfrm>
          <a:prstGeom prst="rect">
            <a:avLst/>
          </a:prstGeom>
          <a:noFill/>
        </p:spPr>
      </p:pic>
      <p:sp>
        <p:nvSpPr>
          <p:cNvPr id="30724" name="Text Box 4"/>
          <p:cNvSpPr txBox="1">
            <a:spLocks noChangeArrowheads="1"/>
          </p:cNvSpPr>
          <p:nvPr/>
        </p:nvSpPr>
        <p:spPr bwMode="auto">
          <a:xfrm>
            <a:off x="5652120" y="1844824"/>
            <a:ext cx="2792752" cy="2308324"/>
          </a:xfrm>
          <a:prstGeom prst="rect">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wrap="none">
            <a:spAutoFit/>
          </a:bodyPr>
          <a:lstStyle/>
          <a:p>
            <a:r>
              <a:rPr lang="hr-HR" b="1" i="1" dirty="0">
                <a:ln w="12700">
                  <a:solidFill>
                    <a:sysClr val="windowText" lastClr="000000"/>
                  </a:solidFill>
                  <a:prstDash val="solid"/>
                </a:ln>
                <a:solidFill>
                  <a:sysClr val="windowText" lastClr="000000"/>
                </a:solidFill>
                <a:effectLst>
                  <a:outerShdw blurRad="41275" dist="20320" dir="1800000" algn="tl" rotWithShape="0">
                    <a:srgbClr val="000000">
                      <a:alpha val="40000"/>
                    </a:srgbClr>
                  </a:outerShdw>
                </a:effectLst>
                <a:latin typeface="Trebuchet MS" pitchFamily="34" charset="0"/>
              </a:rPr>
              <a:t>TAJNI DIO O</a:t>
            </a:r>
          </a:p>
          <a:p>
            <a:r>
              <a:rPr lang="hr-HR" b="1" i="1" dirty="0">
                <a:ln w="12700">
                  <a:solidFill>
                    <a:sysClr val="windowText" lastClr="000000"/>
                  </a:solidFill>
                  <a:prstDash val="solid"/>
                </a:ln>
                <a:solidFill>
                  <a:sysClr val="windowText" lastClr="000000"/>
                </a:solidFill>
                <a:effectLst>
                  <a:outerShdw blurRad="41275" dist="20320" dir="1800000" algn="tl" rotWithShape="0">
                    <a:srgbClr val="000000">
                      <a:alpha val="40000"/>
                    </a:srgbClr>
                  </a:outerShdw>
                </a:effectLst>
                <a:latin typeface="Trebuchet MS" pitchFamily="34" charset="0"/>
              </a:rPr>
              <a:t>PODJELI POLJSKE </a:t>
            </a:r>
          </a:p>
          <a:p>
            <a:r>
              <a:rPr lang="hr-HR" b="1" i="1" dirty="0">
                <a:ln w="12700">
                  <a:solidFill>
                    <a:sysClr val="windowText" lastClr="000000"/>
                  </a:solidFill>
                  <a:prstDash val="solid"/>
                </a:ln>
                <a:solidFill>
                  <a:sysClr val="windowText" lastClr="000000"/>
                </a:solidFill>
                <a:effectLst>
                  <a:outerShdw blurRad="41275" dist="20320" dir="1800000" algn="tl" rotWithShape="0">
                    <a:srgbClr val="000000">
                      <a:alpha val="40000"/>
                    </a:srgbClr>
                  </a:outerShdw>
                </a:effectLst>
                <a:latin typeface="Trebuchet MS" pitchFamily="34" charset="0"/>
              </a:rPr>
              <a:t>PRIBALTIČKIH </a:t>
            </a:r>
          </a:p>
          <a:p>
            <a:r>
              <a:rPr lang="hr-HR" b="1" i="1" dirty="0">
                <a:ln w="12700">
                  <a:solidFill>
                    <a:sysClr val="windowText" lastClr="000000"/>
                  </a:solidFill>
                  <a:prstDash val="solid"/>
                </a:ln>
                <a:solidFill>
                  <a:sysClr val="windowText" lastClr="000000"/>
                </a:solidFill>
                <a:effectLst>
                  <a:outerShdw blurRad="41275" dist="20320" dir="1800000" algn="tl" rotWithShape="0">
                    <a:srgbClr val="000000">
                      <a:alpha val="40000"/>
                    </a:srgbClr>
                  </a:outerShdw>
                </a:effectLst>
                <a:latin typeface="Trebuchet MS" pitchFamily="34" charset="0"/>
              </a:rPr>
              <a:t>ZEMALJA IZMEĐU</a:t>
            </a:r>
          </a:p>
          <a:p>
            <a:r>
              <a:rPr lang="hr-HR" b="1" i="1" dirty="0">
                <a:ln w="12700">
                  <a:solidFill>
                    <a:sysClr val="windowText" lastClr="000000"/>
                  </a:solidFill>
                  <a:prstDash val="solid"/>
                </a:ln>
                <a:solidFill>
                  <a:sysClr val="windowText" lastClr="000000"/>
                </a:solidFill>
                <a:effectLst>
                  <a:outerShdw blurRad="41275" dist="20320" dir="1800000" algn="tl" rotWithShape="0">
                    <a:srgbClr val="000000">
                      <a:alpha val="40000"/>
                    </a:srgbClr>
                  </a:outerShdw>
                </a:effectLst>
                <a:latin typeface="Trebuchet MS" pitchFamily="34" charset="0"/>
              </a:rPr>
              <a:t>NJEMAČKE I</a:t>
            </a:r>
          </a:p>
          <a:p>
            <a:r>
              <a:rPr lang="hr-HR" b="1" i="1" dirty="0">
                <a:ln w="12700">
                  <a:solidFill>
                    <a:sysClr val="windowText" lastClr="000000"/>
                  </a:solidFill>
                  <a:prstDash val="solid"/>
                </a:ln>
                <a:solidFill>
                  <a:sysClr val="windowText" lastClr="000000"/>
                </a:solidFill>
                <a:effectLst>
                  <a:outerShdw blurRad="41275" dist="20320" dir="1800000" algn="tl" rotWithShape="0">
                    <a:srgbClr val="000000">
                      <a:alpha val="40000"/>
                    </a:srgbClr>
                  </a:outerShdw>
                </a:effectLst>
                <a:latin typeface="Trebuchet MS" pitchFamily="34" charset="0"/>
              </a:rPr>
              <a:t>SSSR-a</a:t>
            </a:r>
          </a:p>
        </p:txBody>
      </p:sp>
      <p:sp>
        <p:nvSpPr>
          <p:cNvPr id="30725" name="Text Box 5"/>
          <p:cNvSpPr txBox="1">
            <a:spLocks noChangeArrowheads="1"/>
          </p:cNvSpPr>
          <p:nvPr/>
        </p:nvSpPr>
        <p:spPr bwMode="auto">
          <a:xfrm>
            <a:off x="663673" y="5857892"/>
            <a:ext cx="4898777" cy="830997"/>
          </a:xfrm>
          <a:prstGeom prst="rect">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wrap="none">
            <a:spAutoFit/>
          </a:bodyPr>
          <a:lstStyle/>
          <a:p>
            <a:pPr algn="ctr"/>
            <a:r>
              <a:rPr lang="hr-HR" b="1" dirty="0">
                <a:ln w="12700">
                  <a:solidFill>
                    <a:schemeClr val="tx2">
                      <a:satMod val="155000"/>
                    </a:schemeClr>
                  </a:solidFill>
                  <a:prstDash val="solid"/>
                </a:ln>
                <a:solidFill>
                  <a:sysClr val="windowText" lastClr="000000"/>
                </a:solidFill>
                <a:effectLst>
                  <a:outerShdw blurRad="41275" dist="20320" dir="1800000" algn="tl" rotWithShape="0">
                    <a:srgbClr val="000000">
                      <a:alpha val="40000"/>
                    </a:srgbClr>
                  </a:outerShdw>
                </a:effectLst>
                <a:latin typeface="Trebuchet MS" pitchFamily="34" charset="0"/>
              </a:rPr>
              <a:t>“ </a:t>
            </a:r>
            <a:r>
              <a:rPr lang="hr-HR" b="1" dirty="0">
                <a:ln w="12700">
                  <a:solidFill>
                    <a:sysClr val="windowText" lastClr="000000"/>
                  </a:solidFill>
                  <a:prstDash val="solid"/>
                </a:ln>
                <a:solidFill>
                  <a:sysClr val="windowText" lastClr="000000"/>
                </a:solidFill>
                <a:effectLst>
                  <a:outerShdw blurRad="41275" dist="20320" dir="1800000" algn="tl" rotWithShape="0">
                    <a:srgbClr val="000000">
                      <a:alpha val="40000"/>
                    </a:srgbClr>
                  </a:outerShdw>
                </a:effectLst>
                <a:latin typeface="Trebuchet MS" pitchFamily="34" charset="0"/>
              </a:rPr>
              <a:t>KOLIKO ĆE POTRAJATI MEDENI </a:t>
            </a:r>
          </a:p>
          <a:p>
            <a:pPr algn="ctr"/>
            <a:r>
              <a:rPr lang="hr-HR" b="1" dirty="0">
                <a:ln w="12700">
                  <a:solidFill>
                    <a:sysClr val="windowText" lastClr="000000"/>
                  </a:solidFill>
                  <a:prstDash val="solid"/>
                </a:ln>
                <a:solidFill>
                  <a:sysClr val="windowText" lastClr="000000"/>
                </a:solidFill>
                <a:effectLst>
                  <a:outerShdw blurRad="41275" dist="20320" dir="1800000" algn="tl" rotWithShape="0">
                    <a:srgbClr val="000000">
                      <a:alpha val="40000"/>
                    </a:srgbClr>
                  </a:outerShdw>
                </a:effectLst>
                <a:latin typeface="Trebuchet MS" pitchFamily="34" charset="0"/>
              </a:rPr>
              <a:t>MJESEC?”</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61" name="Picture 5" descr="RUSbarbara"/>
          <p:cNvPicPr>
            <a:picLocks noChangeAspect="1" noChangeArrowheads="1"/>
          </p:cNvPicPr>
          <p:nvPr/>
        </p:nvPicPr>
        <p:blipFill>
          <a:blip r:embed="rId2" cstate="print"/>
          <a:srcRect/>
          <a:stretch>
            <a:fillRect/>
          </a:stretch>
        </p:blipFill>
        <p:spPr bwMode="auto">
          <a:xfrm>
            <a:off x="1500559" y="332656"/>
            <a:ext cx="6142881" cy="5505510"/>
          </a:xfrm>
          <a:prstGeom prst="rect">
            <a:avLst/>
          </a:prstGeom>
          <a:noFill/>
        </p:spPr>
      </p:pic>
      <p:sp>
        <p:nvSpPr>
          <p:cNvPr id="45062" name="Text Box 6"/>
          <p:cNvSpPr txBox="1">
            <a:spLocks noChangeArrowheads="1"/>
          </p:cNvSpPr>
          <p:nvPr/>
        </p:nvSpPr>
        <p:spPr bwMode="auto">
          <a:xfrm>
            <a:off x="2175029" y="6165304"/>
            <a:ext cx="4793941" cy="461665"/>
          </a:xfrm>
          <a:prstGeom prst="rect">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wrap="none">
            <a:spAutoFit/>
          </a:bodyPr>
          <a:lstStyle/>
          <a:p>
            <a:r>
              <a:rPr lang="hr-HR" b="1" dirty="0">
                <a:ln w="12700">
                  <a:solidFill>
                    <a:sysClr val="windowText" lastClr="000000"/>
                  </a:solidFill>
                  <a:prstDash val="solid"/>
                </a:ln>
                <a:solidFill>
                  <a:sysClr val="windowText" lastClr="000000"/>
                </a:solidFill>
                <a:effectLst>
                  <a:outerShdw blurRad="41275" dist="20320" dir="1800000" algn="tl" rotWithShape="0">
                    <a:srgbClr val="000000">
                      <a:alpha val="40000"/>
                    </a:srgbClr>
                  </a:outerShdw>
                </a:effectLst>
                <a:latin typeface="Trebuchet MS" pitchFamily="34" charset="0"/>
              </a:rPr>
              <a:t>TKO JE KOGA POVEO U ŠETNJU?</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700074" y="214290"/>
            <a:ext cx="7743852" cy="1481126"/>
          </a:xfrm>
          <a:ln/>
        </p:spPr>
        <p:style>
          <a:lnRef idx="2">
            <a:schemeClr val="accent6"/>
          </a:lnRef>
          <a:fillRef idx="1">
            <a:schemeClr val="lt1"/>
          </a:fillRef>
          <a:effectRef idx="0">
            <a:schemeClr val="accent6"/>
          </a:effectRef>
          <a:fontRef idx="minor">
            <a:schemeClr val="dk1"/>
          </a:fontRef>
        </p:style>
        <p:txBody>
          <a:bodyPr/>
          <a:lstStyle/>
          <a:p>
            <a:pPr algn="ctr"/>
            <a:r>
              <a:rPr lang="hr-HR" sz="3200" u="sng" dirty="0">
                <a:ln w="12700">
                  <a:solidFill>
                    <a:sysClr val="windowText" lastClr="000000"/>
                  </a:solidFill>
                  <a:prstDash val="solid"/>
                </a:ln>
                <a:solidFill>
                  <a:sysClr val="windowText" lastClr="000000"/>
                </a:solidFill>
                <a:effectLst>
                  <a:outerShdw blurRad="41275" dist="20320" dir="1800000" algn="tl" rotWithShape="0">
                    <a:srgbClr val="000000">
                      <a:alpha val="40000"/>
                    </a:srgbClr>
                  </a:outerShdw>
                </a:effectLst>
              </a:rPr>
              <a:t>1.9.1939. NJEMAČKA JE NAPALA POLJSKU- POČETAK DRUGOG SVJETSKOG RATA</a:t>
            </a:r>
          </a:p>
        </p:txBody>
      </p:sp>
      <p:pic>
        <p:nvPicPr>
          <p:cNvPr id="35843" name="Picture 3" descr="Europa"/>
          <p:cNvPicPr>
            <a:picLocks noChangeAspect="1" noChangeArrowheads="1"/>
          </p:cNvPicPr>
          <p:nvPr/>
        </p:nvPicPr>
        <p:blipFill>
          <a:blip r:embed="rId2" cstate="print">
            <a:lum bright="-14000" contrast="8000"/>
          </a:blip>
          <a:srcRect/>
          <a:stretch>
            <a:fillRect/>
          </a:stretch>
        </p:blipFill>
        <p:spPr bwMode="auto">
          <a:xfrm>
            <a:off x="1368425" y="1857364"/>
            <a:ext cx="6407150" cy="4857750"/>
          </a:xfrm>
          <a:prstGeom prst="rect">
            <a:avLst/>
          </a:prstGeom>
          <a:noFill/>
          <a:ln w="9525">
            <a:solidFill>
              <a:schemeClr val="accent1"/>
            </a:solidFill>
            <a:miter lim="800000"/>
            <a:headEnd/>
            <a:tailEnd/>
          </a:ln>
        </p:spPr>
      </p:pic>
      <p:sp>
        <p:nvSpPr>
          <p:cNvPr id="35844" name="AutoShape 4"/>
          <p:cNvSpPr>
            <a:spLocks noChangeArrowheads="1"/>
          </p:cNvSpPr>
          <p:nvPr/>
        </p:nvSpPr>
        <p:spPr bwMode="auto">
          <a:xfrm>
            <a:off x="4356100" y="3213100"/>
            <a:ext cx="1066800" cy="9144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000000"/>
          </a:solidFill>
          <a:ln w="9525">
            <a:solidFill>
              <a:schemeClr val="tx1"/>
            </a:solidFill>
            <a:miter lim="800000"/>
            <a:headEnd/>
            <a:tailEnd/>
          </a:ln>
          <a:effectLst/>
        </p:spPr>
        <p:txBody>
          <a:bodyPr wrap="none" anchor="ctr"/>
          <a:lstStyle/>
          <a:p>
            <a:endParaRPr lang="en-US"/>
          </a:p>
        </p:txBody>
      </p:sp>
      <p:sp>
        <p:nvSpPr>
          <p:cNvPr id="35845" name="AutoShape 5"/>
          <p:cNvSpPr>
            <a:spLocks noChangeArrowheads="1"/>
          </p:cNvSpPr>
          <p:nvPr/>
        </p:nvSpPr>
        <p:spPr bwMode="auto">
          <a:xfrm>
            <a:off x="6072198" y="3286124"/>
            <a:ext cx="1066800" cy="838200"/>
          </a:xfrm>
          <a:prstGeom prst="leftArrow">
            <a:avLst>
              <a:gd name="adj1" fmla="val 50000"/>
              <a:gd name="adj2" fmla="val 31818"/>
            </a:avLst>
          </a:prstGeom>
          <a:solidFill>
            <a:srgbClr val="000000"/>
          </a:solidFill>
          <a:ln w="9525">
            <a:solidFill>
              <a:schemeClr val="tx1"/>
            </a:solidFill>
            <a:miter lim="800000"/>
            <a:headEnd/>
            <a:tailEnd/>
          </a:ln>
          <a:effec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35844"/>
                                        </p:tgtEl>
                                        <p:attrNameLst>
                                          <p:attrName>style.visibility</p:attrName>
                                        </p:attrNameLst>
                                      </p:cBhvr>
                                      <p:to>
                                        <p:strVal val="visible"/>
                                      </p:to>
                                    </p:set>
                                    <p:animEffect transition="in" filter="slide(fromLeft)">
                                      <p:cBhvr>
                                        <p:cTn id="7" dur="500"/>
                                        <p:tgtEl>
                                          <p:spTgt spid="35844"/>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2" fill="hold" grpId="0" nodeType="clickEffect">
                                  <p:stCondLst>
                                    <p:cond delay="0"/>
                                  </p:stCondLst>
                                  <p:childTnLst>
                                    <p:set>
                                      <p:cBhvr>
                                        <p:cTn id="11" dur="1" fill="hold">
                                          <p:stCondLst>
                                            <p:cond delay="0"/>
                                          </p:stCondLst>
                                        </p:cTn>
                                        <p:tgtEl>
                                          <p:spTgt spid="35845"/>
                                        </p:tgtEl>
                                        <p:attrNameLst>
                                          <p:attrName>style.visibility</p:attrName>
                                        </p:attrNameLst>
                                      </p:cBhvr>
                                      <p:to>
                                        <p:strVal val="visible"/>
                                      </p:to>
                                    </p:set>
                                    <p:animEffect transition="in" filter="slide(fromRight)">
                                      <p:cBhvr>
                                        <p:cTn id="12" dur="500"/>
                                        <p:tgtEl>
                                          <p:spTgt spid="358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4" grpId="0" animBg="1"/>
      <p:bldP spid="3584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2" name="Rectangle 4"/>
          <p:cNvSpPr>
            <a:spLocks noGrp="1" noChangeArrowheads="1"/>
          </p:cNvSpPr>
          <p:nvPr>
            <p:ph type="title"/>
          </p:nvPr>
        </p:nvSpPr>
        <p:spPr>
          <a:xfrm>
            <a:off x="1128702" y="214290"/>
            <a:ext cx="6886596" cy="954087"/>
          </a:xfrm>
          <a:ln/>
        </p:spPr>
        <p:style>
          <a:lnRef idx="2">
            <a:schemeClr val="accent6"/>
          </a:lnRef>
          <a:fillRef idx="1">
            <a:schemeClr val="lt1"/>
          </a:fillRef>
          <a:effectRef idx="0">
            <a:schemeClr val="accent6"/>
          </a:effectRef>
          <a:fontRef idx="minor">
            <a:schemeClr val="dk1"/>
          </a:fontRef>
        </p:style>
        <p:txBody>
          <a:bodyPr/>
          <a:lstStyle/>
          <a:p>
            <a:pPr algn="ctr"/>
            <a:r>
              <a:rPr lang="hr-HR" dirty="0" err="1">
                <a:ln w="12700">
                  <a:solidFill>
                    <a:sysClr val="windowText" lastClr="000000"/>
                  </a:solidFill>
                  <a:prstDash val="solid"/>
                </a:ln>
                <a:solidFill>
                  <a:sysClr val="windowText" lastClr="000000"/>
                </a:solidFill>
                <a:effectLst>
                  <a:outerShdw blurRad="41275" dist="20320" dir="1800000" algn="tl" rotWithShape="0">
                    <a:srgbClr val="000000">
                      <a:alpha val="40000"/>
                    </a:srgbClr>
                  </a:outerShdw>
                </a:effectLst>
              </a:rPr>
              <a:t>Blitzkrieg</a:t>
            </a:r>
            <a:r>
              <a:rPr lang="hr-HR" dirty="0">
                <a:ln w="12700">
                  <a:solidFill>
                    <a:sysClr val="windowText" lastClr="000000"/>
                  </a:solidFill>
                  <a:prstDash val="solid"/>
                </a:ln>
                <a:solidFill>
                  <a:sysClr val="windowText" lastClr="000000"/>
                </a:solidFill>
                <a:effectLst>
                  <a:outerShdw blurRad="41275" dist="20320" dir="1800000" algn="tl" rotWithShape="0">
                    <a:srgbClr val="000000">
                      <a:alpha val="40000"/>
                    </a:srgbClr>
                  </a:outerShdw>
                </a:effectLst>
              </a:rPr>
              <a:t>- “ munjeviti rat “</a:t>
            </a:r>
          </a:p>
        </p:txBody>
      </p:sp>
      <p:pic>
        <p:nvPicPr>
          <p:cNvPr id="43013" name="Picture 5" descr="PanzerInfantryAdvance"/>
          <p:cNvPicPr>
            <a:picLocks noChangeAspect="1" noChangeArrowheads="1"/>
          </p:cNvPicPr>
          <p:nvPr/>
        </p:nvPicPr>
        <p:blipFill>
          <a:blip r:embed="rId2" cstate="print">
            <a:lum bright="-4000"/>
          </a:blip>
          <a:srcRect/>
          <a:stretch>
            <a:fillRect/>
          </a:stretch>
        </p:blipFill>
        <p:spPr bwMode="auto">
          <a:xfrm>
            <a:off x="1298575" y="1772816"/>
            <a:ext cx="6546850" cy="3613150"/>
          </a:xfrm>
          <a:prstGeom prst="rect">
            <a:avLst/>
          </a:prstGeom>
          <a:noFill/>
          <a:ln>
            <a:solidFill>
              <a:schemeClr val="tx1">
                <a:lumMod val="50000"/>
              </a:schemeClr>
            </a:solidFill>
          </a:ln>
        </p:spPr>
      </p:pic>
      <p:sp>
        <p:nvSpPr>
          <p:cNvPr id="43014" name="Text Box 6"/>
          <p:cNvSpPr txBox="1">
            <a:spLocks noChangeArrowheads="1"/>
          </p:cNvSpPr>
          <p:nvPr/>
        </p:nvSpPr>
        <p:spPr bwMode="auto">
          <a:xfrm>
            <a:off x="-44232" y="5733256"/>
            <a:ext cx="9278502" cy="830997"/>
          </a:xfrm>
          <a:prstGeom prst="rect">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wrap="none">
            <a:spAutoFit/>
          </a:bodyPr>
          <a:lstStyle/>
          <a:p>
            <a:pPr algn="ctr"/>
            <a:r>
              <a:rPr lang="hr-HR" dirty="0">
                <a:ln>
                  <a:solidFill>
                    <a:sysClr val="windowText" lastClr="000000"/>
                  </a:solidFill>
                </a:ln>
                <a:solidFill>
                  <a:sysClr val="windowText" lastClr="000000"/>
                </a:solidFill>
                <a:latin typeface="Trebuchet MS" pitchFamily="34" charset="0"/>
              </a:rPr>
              <a:t>Suština munjevitog rata je iznenadni i brzi prodor u neprijateljski</a:t>
            </a:r>
          </a:p>
          <a:p>
            <a:pPr algn="ctr"/>
            <a:r>
              <a:rPr lang="hr-HR" dirty="0">
                <a:ln>
                  <a:solidFill>
                    <a:sysClr val="windowText" lastClr="000000"/>
                  </a:solidFill>
                </a:ln>
                <a:solidFill>
                  <a:sysClr val="windowText" lastClr="000000"/>
                </a:solidFill>
                <a:latin typeface="Trebuchet MS" pitchFamily="34" charset="0"/>
              </a:rPr>
              <a:t>teritorij čime se onemogućuje uspostava obrane.</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1414454" y="332656"/>
            <a:ext cx="6315092" cy="1143000"/>
          </a:xfrm>
          <a:ln/>
        </p:spPr>
        <p:style>
          <a:lnRef idx="2">
            <a:schemeClr val="accent6"/>
          </a:lnRef>
          <a:fillRef idx="1">
            <a:schemeClr val="lt1"/>
          </a:fillRef>
          <a:effectRef idx="0">
            <a:schemeClr val="accent6"/>
          </a:effectRef>
          <a:fontRef idx="minor">
            <a:schemeClr val="dk1"/>
          </a:fontRef>
        </p:style>
        <p:txBody>
          <a:bodyPr/>
          <a:lstStyle/>
          <a:p>
            <a:pPr algn="ctr"/>
            <a:r>
              <a:rPr lang="hr-HR" sz="3200" dirty="0">
                <a:ln w="12700">
                  <a:solidFill>
                    <a:schemeClr val="tx2">
                      <a:satMod val="155000"/>
                    </a:schemeClr>
                  </a:solidFill>
                  <a:prstDash val="solid"/>
                </a:ln>
                <a:solidFill>
                  <a:sysClr val="windowText" lastClr="000000"/>
                </a:solidFill>
                <a:effectLst>
                  <a:outerShdw blurRad="41275" dist="20320" dir="1800000" algn="tl" rotWithShape="0">
                    <a:srgbClr val="000000">
                      <a:alpha val="40000"/>
                    </a:srgbClr>
                  </a:outerShdw>
                </a:effectLst>
              </a:rPr>
              <a:t>NAPAD NA POLJSKU</a:t>
            </a:r>
          </a:p>
        </p:txBody>
      </p:sp>
      <p:pic>
        <p:nvPicPr>
          <p:cNvPr id="32771" name="Picture 3" descr="konjica"/>
          <p:cNvPicPr>
            <a:picLocks noChangeAspect="1" noChangeArrowheads="1"/>
          </p:cNvPicPr>
          <p:nvPr/>
        </p:nvPicPr>
        <p:blipFill>
          <a:blip r:embed="rId2" cstate="print">
            <a:lum bright="-8000" contrast="8000"/>
          </a:blip>
          <a:srcRect/>
          <a:stretch>
            <a:fillRect/>
          </a:stretch>
        </p:blipFill>
        <p:spPr bwMode="auto">
          <a:xfrm>
            <a:off x="0" y="2002631"/>
            <a:ext cx="5003800" cy="2852737"/>
          </a:xfrm>
          <a:prstGeom prst="rect">
            <a:avLst/>
          </a:prstGeom>
          <a:noFill/>
        </p:spPr>
      </p:pic>
      <p:pic>
        <p:nvPicPr>
          <p:cNvPr id="32772" name="Picture 4" descr="Varšava 39"/>
          <p:cNvPicPr>
            <a:picLocks noChangeAspect="1" noChangeArrowheads="1"/>
          </p:cNvPicPr>
          <p:nvPr/>
        </p:nvPicPr>
        <p:blipFill>
          <a:blip r:embed="rId3" cstate="print">
            <a:lum bright="-10000" contrast="8000"/>
          </a:blip>
          <a:srcRect/>
          <a:stretch>
            <a:fillRect/>
          </a:stretch>
        </p:blipFill>
        <p:spPr bwMode="auto">
          <a:xfrm>
            <a:off x="4140200" y="3878263"/>
            <a:ext cx="5003800" cy="2979737"/>
          </a:xfrm>
          <a:prstGeom prst="rect">
            <a:avLst/>
          </a:prstGeom>
          <a:noFill/>
          <a:ln>
            <a:solidFill>
              <a:schemeClr val="tx1">
                <a:lumMod val="50000"/>
              </a:schemeClr>
            </a:solidFill>
          </a:ln>
        </p:spPr>
      </p:pic>
      <p:sp>
        <p:nvSpPr>
          <p:cNvPr id="32773" name="Text Box 5"/>
          <p:cNvSpPr txBox="1">
            <a:spLocks noChangeArrowheads="1"/>
          </p:cNvSpPr>
          <p:nvPr/>
        </p:nvSpPr>
        <p:spPr bwMode="auto">
          <a:xfrm>
            <a:off x="428596" y="4786322"/>
            <a:ext cx="2778966" cy="461665"/>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wrap="none">
            <a:spAutoFit/>
          </a:bodyPr>
          <a:lstStyle/>
          <a:p>
            <a:r>
              <a:rPr lang="hr-HR" b="1">
                <a:ln w="12700">
                  <a:solidFill>
                    <a:schemeClr val="tx2">
                      <a:satMod val="155000"/>
                    </a:schemeClr>
                  </a:solidFill>
                  <a:prstDash val="solid"/>
                </a:ln>
                <a:solidFill>
                  <a:sysClr val="windowText" lastClr="000000"/>
                </a:solidFill>
                <a:effectLst>
                  <a:outerShdw blurRad="41275" dist="20320" dir="1800000" algn="tl" rotWithShape="0">
                    <a:srgbClr val="000000">
                      <a:alpha val="40000"/>
                    </a:srgbClr>
                  </a:outerShdw>
                </a:effectLst>
                <a:latin typeface="Trebuchet MS" pitchFamily="34" charset="0"/>
              </a:rPr>
              <a:t>POLJSKA KONJICA</a:t>
            </a:r>
          </a:p>
        </p:txBody>
      </p:sp>
      <p:sp>
        <p:nvSpPr>
          <p:cNvPr id="32774" name="Text Box 6"/>
          <p:cNvSpPr txBox="1">
            <a:spLocks noChangeArrowheads="1"/>
          </p:cNvSpPr>
          <p:nvPr/>
        </p:nvSpPr>
        <p:spPr bwMode="auto">
          <a:xfrm>
            <a:off x="5594350" y="3429000"/>
            <a:ext cx="3710759" cy="461665"/>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wrap="none">
            <a:spAutoFit/>
          </a:bodyPr>
          <a:lstStyle/>
          <a:p>
            <a:r>
              <a:rPr lang="hr-HR" b="1" dirty="0">
                <a:ln w="12700">
                  <a:solidFill>
                    <a:schemeClr val="tx2">
                      <a:satMod val="155000"/>
                    </a:schemeClr>
                  </a:solidFill>
                  <a:prstDash val="solid"/>
                </a:ln>
                <a:solidFill>
                  <a:sysClr val="windowText" lastClr="000000"/>
                </a:solidFill>
                <a:effectLst>
                  <a:outerShdw blurRad="41275" dist="20320" dir="1800000" algn="tl" rotWithShape="0">
                    <a:srgbClr val="000000">
                      <a:alpha val="40000"/>
                    </a:srgbClr>
                  </a:outerShdw>
                </a:effectLst>
                <a:latin typeface="Trebuchet MS" pitchFamily="34" charset="0"/>
              </a:rPr>
              <a:t>VARŠAVA U RUJNU 1939.</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ln/>
        </p:spPr>
        <p:style>
          <a:lnRef idx="2">
            <a:schemeClr val="accent6">
              <a:shade val="50000"/>
            </a:schemeClr>
          </a:lnRef>
          <a:fillRef idx="1">
            <a:schemeClr val="accent6"/>
          </a:fillRef>
          <a:effectRef idx="0">
            <a:schemeClr val="accent6"/>
          </a:effectRef>
          <a:fontRef idx="minor">
            <a:schemeClr val="lt1"/>
          </a:fontRef>
        </p:style>
        <p:txBody>
          <a:bodyPr/>
          <a:lstStyle/>
          <a:p>
            <a:pPr algn="ctr"/>
            <a:r>
              <a:rPr lang="hr-HR" sz="3200" dirty="0">
                <a:ln w="18000">
                  <a:solidFill>
                    <a:schemeClr val="accent2">
                      <a:satMod val="140000"/>
                    </a:schemeClr>
                  </a:solidFill>
                  <a:prstDash val="solid"/>
                  <a:miter lim="800000"/>
                </a:ln>
                <a:solidFill>
                  <a:sysClr val="windowText" lastClr="000000"/>
                </a:solidFill>
                <a:effectLst>
                  <a:outerShdw blurRad="25500" dist="23000" dir="7020000" algn="tl">
                    <a:srgbClr val="000000">
                      <a:alpha val="50000"/>
                    </a:srgbClr>
                  </a:outerShdw>
                </a:effectLst>
              </a:rPr>
              <a:t>Direktiva br.1, Hitlerova naredba za napad na Poljsku, 31. kolovoza 1939.:</a:t>
            </a:r>
          </a:p>
        </p:txBody>
      </p:sp>
      <p:sp>
        <p:nvSpPr>
          <p:cNvPr id="36867" name="Rectangle 3"/>
          <p:cNvSpPr>
            <a:spLocks noGrp="1" noChangeArrowheads="1"/>
          </p:cNvSpPr>
          <p:nvPr>
            <p:ph type="body" idx="1"/>
          </p:nvPr>
        </p:nvSpPr>
        <p:spPr>
          <a:xfrm>
            <a:off x="685800" y="1988840"/>
            <a:ext cx="7772400" cy="2384425"/>
          </a:xfrm>
          <a:ln/>
        </p:spPr>
        <p:style>
          <a:lnRef idx="2">
            <a:schemeClr val="accent6"/>
          </a:lnRef>
          <a:fillRef idx="1">
            <a:schemeClr val="lt1"/>
          </a:fillRef>
          <a:effectRef idx="0">
            <a:schemeClr val="accent6"/>
          </a:effectRef>
          <a:fontRef idx="minor">
            <a:schemeClr val="dk1"/>
          </a:fontRef>
        </p:style>
        <p:txBody>
          <a:bodyPr/>
          <a:lstStyle/>
          <a:p>
            <a:r>
              <a:rPr lang="hr-HR" b="1" dirty="0">
                <a:ln w="12700">
                  <a:solidFill>
                    <a:schemeClr val="tx2">
                      <a:satMod val="155000"/>
                    </a:schemeClr>
                  </a:solidFill>
                  <a:prstDash val="solid"/>
                </a:ln>
                <a:solidFill>
                  <a:sysClr val="windowText" lastClr="000000"/>
                </a:solidFill>
                <a:effectLst>
                  <a:outerShdw blurRad="41275" dist="20320" dir="1800000" algn="tl" rotWithShape="0">
                    <a:srgbClr val="000000">
                      <a:alpha val="40000"/>
                    </a:srgbClr>
                  </a:outerShdw>
                </a:effectLst>
              </a:rPr>
              <a:t>Budući da su iscrpljene sve političke mogućnosti da se na istočnoj fronti  na miroljubiv način riješi situacija koja je nepodnošljiva za Njemačku, odlučio sam se za rješenje silom (…) Datum napada: 1. rujna 1939. Sat napada: 4,45 sati.</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ln/>
        </p:spPr>
        <p:style>
          <a:lnRef idx="2">
            <a:schemeClr val="accent6"/>
          </a:lnRef>
          <a:fillRef idx="1">
            <a:schemeClr val="lt1"/>
          </a:fillRef>
          <a:effectRef idx="0">
            <a:schemeClr val="accent6"/>
          </a:effectRef>
          <a:fontRef idx="minor">
            <a:schemeClr val="dk1"/>
          </a:fontRef>
        </p:style>
        <p:txBody>
          <a:bodyPr/>
          <a:lstStyle/>
          <a:p>
            <a:pPr algn="ctr"/>
            <a:r>
              <a:rPr lang="hr-HR" sz="3200" dirty="0">
                <a:ln w="12700">
                  <a:solidFill>
                    <a:schemeClr val="tx2">
                      <a:satMod val="155000"/>
                    </a:schemeClr>
                  </a:solidFill>
                  <a:prstDash val="solid"/>
                </a:ln>
                <a:solidFill>
                  <a:sysClr val="windowText" lastClr="000000"/>
                </a:solidFill>
                <a:effectLst>
                  <a:outerShdw blurRad="41275" dist="20320" dir="1800000" algn="tl" rotWithShape="0">
                    <a:srgbClr val="000000">
                      <a:alpha val="40000"/>
                    </a:srgbClr>
                  </a:outerShdw>
                </a:effectLst>
              </a:rPr>
              <a:t>POČETAK DRUGOG SVJETSKOG RATA</a:t>
            </a:r>
          </a:p>
        </p:txBody>
      </p:sp>
      <p:sp>
        <p:nvSpPr>
          <p:cNvPr id="38915" name="Rectangle 3"/>
          <p:cNvSpPr>
            <a:spLocks noGrp="1" noChangeArrowheads="1"/>
          </p:cNvSpPr>
          <p:nvPr>
            <p:ph type="body" idx="1"/>
          </p:nvPr>
        </p:nvSpPr>
        <p:spPr>
          <a:xfrm>
            <a:off x="521082" y="1714488"/>
            <a:ext cx="8101836" cy="4752975"/>
          </a:xfrm>
        </p:spPr>
        <p:style>
          <a:lnRef idx="2">
            <a:schemeClr val="accent6">
              <a:shade val="50000"/>
            </a:schemeClr>
          </a:lnRef>
          <a:fillRef idx="1">
            <a:schemeClr val="accent6"/>
          </a:fillRef>
          <a:effectRef idx="0">
            <a:schemeClr val="accent6"/>
          </a:effectRef>
          <a:fontRef idx="minor">
            <a:schemeClr val="lt1"/>
          </a:fontRef>
        </p:style>
        <p:txBody>
          <a:bodyPr/>
          <a:lstStyle/>
          <a:p>
            <a:pPr>
              <a:buFontTx/>
              <a:buNone/>
            </a:pPr>
            <a:r>
              <a:rPr lang="hr-HR" b="1" u="sng" dirty="0">
                <a:ln w="12700">
                  <a:solidFill>
                    <a:schemeClr val="tx2">
                      <a:satMod val="155000"/>
                    </a:schemeClr>
                  </a:solidFill>
                  <a:prstDash val="solid"/>
                </a:ln>
                <a:solidFill>
                  <a:sysClr val="windowText" lastClr="000000"/>
                </a:solidFill>
                <a:effectLst>
                  <a:outerShdw blurRad="41275" dist="20320" dir="1800000" algn="tl" rotWithShape="0">
                    <a:srgbClr val="000000">
                      <a:alpha val="40000"/>
                    </a:srgbClr>
                  </a:outerShdw>
                </a:effectLst>
              </a:rPr>
              <a:t>UZROCI</a:t>
            </a:r>
            <a:endParaRPr lang="hr-HR" b="1" dirty="0">
              <a:ln w="12700">
                <a:solidFill>
                  <a:schemeClr val="tx2">
                    <a:satMod val="155000"/>
                  </a:schemeClr>
                </a:solidFill>
                <a:prstDash val="solid"/>
              </a:ln>
              <a:solidFill>
                <a:sysClr val="windowText" lastClr="000000"/>
              </a:solidFill>
              <a:effectLst>
                <a:outerShdw blurRad="41275" dist="20320" dir="1800000" algn="tl" rotWithShape="0">
                  <a:srgbClr val="000000">
                    <a:alpha val="40000"/>
                  </a:srgbClr>
                </a:outerShdw>
              </a:effectLst>
            </a:endParaRPr>
          </a:p>
          <a:p>
            <a:pPr>
              <a:buFontTx/>
              <a:buNone/>
            </a:pPr>
            <a:r>
              <a:rPr lang="hr-HR" b="1" u="sng" dirty="0">
                <a:ln w="12700">
                  <a:solidFill>
                    <a:schemeClr val="tx2">
                      <a:satMod val="155000"/>
                    </a:schemeClr>
                  </a:solidFill>
                  <a:prstDash val="solid"/>
                </a:ln>
                <a:solidFill>
                  <a:sysClr val="windowText" lastClr="000000"/>
                </a:solidFill>
                <a:effectLst>
                  <a:outerShdw blurRad="41275" dist="20320" dir="1800000" algn="tl" rotWithShape="0">
                    <a:srgbClr val="000000">
                      <a:alpha val="40000"/>
                    </a:srgbClr>
                  </a:outerShdw>
                </a:effectLst>
              </a:rPr>
              <a:t>politika popuštanja:</a:t>
            </a:r>
          </a:p>
          <a:p>
            <a:r>
              <a:rPr lang="hr-HR" b="1" dirty="0">
                <a:ln w="12700">
                  <a:solidFill>
                    <a:schemeClr val="tx2">
                      <a:satMod val="155000"/>
                    </a:schemeClr>
                  </a:solidFill>
                  <a:prstDash val="solid"/>
                </a:ln>
                <a:solidFill>
                  <a:sysClr val="windowText" lastClr="000000"/>
                </a:solidFill>
                <a:effectLst>
                  <a:outerShdw blurRad="41275" dist="20320" dir="1800000" algn="tl" rotWithShape="0">
                    <a:srgbClr val="000000">
                      <a:alpha val="40000"/>
                    </a:srgbClr>
                  </a:outerShdw>
                </a:effectLst>
              </a:rPr>
              <a:t>1938. – </a:t>
            </a:r>
            <a:r>
              <a:rPr lang="hr-HR" b="1" u="sng" dirty="0" err="1">
                <a:ln w="12700">
                  <a:solidFill>
                    <a:schemeClr val="tx2">
                      <a:satMod val="155000"/>
                    </a:schemeClr>
                  </a:solidFill>
                  <a:prstDash val="solid"/>
                </a:ln>
                <a:solidFill>
                  <a:sysClr val="windowText" lastClr="000000"/>
                </a:solidFill>
                <a:effectLst>
                  <a:outerShdw blurRad="41275" dist="20320" dir="1800000" algn="tl" rotWithShape="0">
                    <a:srgbClr val="000000">
                      <a:alpha val="40000"/>
                    </a:srgbClr>
                  </a:outerShdw>
                </a:effectLst>
              </a:rPr>
              <a:t>anschluss</a:t>
            </a:r>
            <a:r>
              <a:rPr lang="hr-HR" b="1" dirty="0">
                <a:ln w="12700">
                  <a:solidFill>
                    <a:schemeClr val="tx2">
                      <a:satMod val="155000"/>
                    </a:schemeClr>
                  </a:solidFill>
                  <a:prstDash val="solid"/>
                </a:ln>
                <a:solidFill>
                  <a:sysClr val="windowText" lastClr="000000"/>
                </a:solidFill>
                <a:effectLst>
                  <a:outerShdw blurRad="41275" dist="20320" dir="1800000" algn="tl" rotWithShape="0">
                    <a:srgbClr val="000000">
                      <a:alpha val="40000"/>
                    </a:srgbClr>
                  </a:outerShdw>
                </a:effectLst>
              </a:rPr>
              <a:t>; </a:t>
            </a:r>
            <a:r>
              <a:rPr lang="hr-HR" b="1" dirty="0" err="1">
                <a:ln w="12700">
                  <a:solidFill>
                    <a:schemeClr val="tx2">
                      <a:satMod val="155000"/>
                    </a:schemeClr>
                  </a:solidFill>
                  <a:prstDash val="solid"/>
                </a:ln>
                <a:solidFill>
                  <a:sysClr val="windowText" lastClr="000000"/>
                </a:solidFill>
                <a:effectLst>
                  <a:outerShdw blurRad="41275" dist="20320" dir="1800000" algn="tl" rotWithShape="0">
                    <a:srgbClr val="000000">
                      <a:alpha val="40000"/>
                    </a:srgbClr>
                  </a:outerShdw>
                </a:effectLst>
              </a:rPr>
              <a:t>Minhenski</a:t>
            </a:r>
            <a:r>
              <a:rPr lang="hr-HR" b="1" dirty="0">
                <a:ln w="12700">
                  <a:solidFill>
                    <a:schemeClr val="tx2">
                      <a:satMod val="155000"/>
                    </a:schemeClr>
                  </a:solidFill>
                  <a:prstDash val="solid"/>
                </a:ln>
                <a:solidFill>
                  <a:sysClr val="windowText" lastClr="000000"/>
                </a:solidFill>
                <a:effectLst>
                  <a:outerShdw blurRad="41275" dist="20320" dir="1800000" algn="tl" rotWithShape="0">
                    <a:srgbClr val="000000">
                      <a:alpha val="40000"/>
                    </a:srgbClr>
                  </a:outerShdw>
                </a:effectLst>
              </a:rPr>
              <a:t> sporazum- vrhunac politike popuštanja</a:t>
            </a:r>
          </a:p>
          <a:p>
            <a:pPr>
              <a:buFontTx/>
              <a:buNone/>
            </a:pPr>
            <a:endParaRPr lang="hr-HR" b="1" dirty="0">
              <a:ln w="12700">
                <a:solidFill>
                  <a:schemeClr val="tx2">
                    <a:satMod val="155000"/>
                  </a:schemeClr>
                </a:solidFill>
                <a:prstDash val="solid"/>
              </a:ln>
              <a:solidFill>
                <a:sysClr val="windowText" lastClr="000000"/>
              </a:solidFill>
              <a:effectLst>
                <a:outerShdw blurRad="41275" dist="20320" dir="1800000" algn="tl" rotWithShape="0">
                  <a:srgbClr val="000000">
                    <a:alpha val="40000"/>
                  </a:srgbClr>
                </a:outerShdw>
              </a:effectLst>
            </a:endParaRPr>
          </a:p>
          <a:p>
            <a:pPr>
              <a:buFontTx/>
              <a:buNone/>
            </a:pPr>
            <a:r>
              <a:rPr lang="hr-HR" b="1" dirty="0">
                <a:ln w="12700">
                  <a:solidFill>
                    <a:schemeClr val="tx2">
                      <a:satMod val="155000"/>
                    </a:schemeClr>
                  </a:solidFill>
                  <a:prstDash val="solid"/>
                </a:ln>
                <a:solidFill>
                  <a:sysClr val="windowText" lastClr="000000"/>
                </a:solidFill>
                <a:effectLst>
                  <a:outerShdw blurRad="41275" dist="20320" dir="1800000" algn="tl" rotWithShape="0">
                    <a:srgbClr val="000000">
                      <a:alpha val="40000"/>
                    </a:srgbClr>
                  </a:outerShdw>
                </a:effectLst>
              </a:rPr>
              <a:t>1939.- </a:t>
            </a:r>
            <a:r>
              <a:rPr lang="hr-HR" b="1" u="sng" dirty="0">
                <a:ln w="12700">
                  <a:solidFill>
                    <a:schemeClr val="tx2">
                      <a:satMod val="155000"/>
                    </a:schemeClr>
                  </a:solidFill>
                  <a:prstDash val="solid"/>
                </a:ln>
                <a:solidFill>
                  <a:sysClr val="windowText" lastClr="000000"/>
                </a:solidFill>
                <a:effectLst>
                  <a:outerShdw blurRad="41275" dist="20320" dir="1800000" algn="tl" rotWithShape="0">
                    <a:srgbClr val="000000">
                      <a:alpha val="40000"/>
                    </a:srgbClr>
                  </a:outerShdw>
                </a:effectLst>
              </a:rPr>
              <a:t>Pakt o prijateljstvu i nenapadanju</a:t>
            </a:r>
            <a:r>
              <a:rPr lang="hr-HR" b="1" dirty="0">
                <a:ln w="12700">
                  <a:solidFill>
                    <a:schemeClr val="tx2">
                      <a:satMod val="155000"/>
                    </a:schemeClr>
                  </a:solidFill>
                  <a:prstDash val="solid"/>
                </a:ln>
                <a:solidFill>
                  <a:sysClr val="windowText" lastClr="000000"/>
                </a:solidFill>
                <a:effectLst>
                  <a:outerShdw blurRad="41275" dist="20320" dir="1800000" algn="tl" rotWithShape="0">
                    <a:srgbClr val="000000">
                      <a:alpha val="40000"/>
                    </a:srgbClr>
                  </a:outerShdw>
                </a:effectLst>
              </a:rPr>
              <a:t> ( tajni </a:t>
            </a:r>
            <a:r>
              <a:rPr lang="hr-HR" b="1" dirty="0" smtClean="0">
                <a:ln w="12700">
                  <a:solidFill>
                    <a:schemeClr val="tx2">
                      <a:satMod val="155000"/>
                    </a:schemeClr>
                  </a:solidFill>
                  <a:prstDash val="solid"/>
                </a:ln>
                <a:solidFill>
                  <a:sysClr val="windowText" lastClr="000000"/>
                </a:solidFill>
                <a:effectLst>
                  <a:outerShdw blurRad="41275" dist="20320" dir="1800000" algn="tl" rotWithShape="0">
                    <a:srgbClr val="000000">
                      <a:alpha val="40000"/>
                    </a:srgbClr>
                  </a:outerShdw>
                </a:effectLst>
              </a:rPr>
              <a:t>dio )</a:t>
            </a:r>
            <a:endParaRPr lang="hr-HR" b="1" dirty="0">
              <a:ln w="12700">
                <a:solidFill>
                  <a:schemeClr val="tx2">
                    <a:satMod val="155000"/>
                  </a:schemeClr>
                </a:solidFill>
                <a:prstDash val="solid"/>
              </a:ln>
              <a:solidFill>
                <a:sysClr val="windowText" lastClr="000000"/>
              </a:solidFill>
              <a:effectLst>
                <a:outerShdw blurRad="41275" dist="20320" dir="1800000" algn="tl" rotWithShape="0">
                  <a:srgbClr val="000000">
                    <a:alpha val="40000"/>
                  </a:srgbClr>
                </a:outerShdw>
              </a:effectLst>
            </a:endParaRPr>
          </a:p>
          <a:p>
            <a:pPr>
              <a:buFontTx/>
              <a:buNone/>
            </a:pPr>
            <a:r>
              <a:rPr lang="hr-HR" b="1" dirty="0">
                <a:ln w="12700">
                  <a:solidFill>
                    <a:schemeClr val="tx2">
                      <a:satMod val="155000"/>
                    </a:schemeClr>
                  </a:solidFill>
                  <a:prstDash val="solid"/>
                </a:ln>
                <a:solidFill>
                  <a:sysClr val="windowText" lastClr="000000"/>
                </a:solidFill>
                <a:effectLst>
                  <a:outerShdw blurRad="41275" dist="20320" dir="1800000" algn="tl" rotWithShape="0">
                    <a:srgbClr val="000000">
                      <a:alpha val="40000"/>
                    </a:srgbClr>
                  </a:outerShdw>
                </a:effectLst>
              </a:rPr>
              <a:t> </a:t>
            </a:r>
          </a:p>
          <a:p>
            <a:pPr>
              <a:buFontTx/>
              <a:buNone/>
            </a:pPr>
            <a:r>
              <a:rPr lang="hr-HR" b="1" u="sng" dirty="0">
                <a:ln w="12700">
                  <a:solidFill>
                    <a:schemeClr val="tx2">
                      <a:satMod val="155000"/>
                    </a:schemeClr>
                  </a:solidFill>
                  <a:prstDash val="solid"/>
                </a:ln>
                <a:solidFill>
                  <a:sysClr val="windowText" lastClr="000000"/>
                </a:solidFill>
                <a:effectLst>
                  <a:outerShdw blurRad="41275" dist="20320" dir="1800000" algn="tl" rotWithShape="0">
                    <a:srgbClr val="000000">
                      <a:alpha val="40000"/>
                    </a:srgbClr>
                  </a:outerShdw>
                </a:effectLst>
              </a:rPr>
              <a:t>POVOD</a:t>
            </a:r>
          </a:p>
          <a:p>
            <a:r>
              <a:rPr lang="hr-HR" b="1" dirty="0">
                <a:ln w="12700">
                  <a:solidFill>
                    <a:schemeClr val="tx2">
                      <a:satMod val="155000"/>
                    </a:schemeClr>
                  </a:solidFill>
                  <a:prstDash val="solid"/>
                </a:ln>
                <a:solidFill>
                  <a:sysClr val="windowText" lastClr="000000"/>
                </a:solidFill>
                <a:effectLst>
                  <a:outerShdw blurRad="41275" dist="20320" dir="1800000" algn="tl" rotWithShape="0">
                    <a:srgbClr val="000000">
                      <a:alpha val="40000"/>
                    </a:srgbClr>
                  </a:outerShdw>
                </a:effectLst>
              </a:rPr>
              <a:t>1.9. 1939.- NJEMAČKA NAPALA POLJSKU- POČETAK DRUGOG SVJETSKOG RATA</a:t>
            </a:r>
          </a:p>
          <a:p>
            <a:endParaRPr lang="hr-HR"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algn="ctr"/>
            <a:endParaRPr lang="hr-HR" sz="320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685800" y="188913"/>
            <a:ext cx="7772400" cy="954071"/>
          </a:xfrm>
          <a:ln/>
        </p:spPr>
        <p:style>
          <a:lnRef idx="2">
            <a:schemeClr val="accent6"/>
          </a:lnRef>
          <a:fillRef idx="1">
            <a:schemeClr val="lt1"/>
          </a:fillRef>
          <a:effectRef idx="0">
            <a:schemeClr val="accent6"/>
          </a:effectRef>
          <a:fontRef idx="minor">
            <a:schemeClr val="dk1"/>
          </a:fontRef>
        </p:style>
        <p:txBody>
          <a:bodyPr/>
          <a:lstStyle/>
          <a:p>
            <a:pPr algn="ctr"/>
            <a:r>
              <a:rPr lang="hr-HR" sz="3200" dirty="0">
                <a:ln w="10541" cmpd="sng">
                  <a:solidFill>
                    <a:srgbClr val="7D7D7D">
                      <a:tint val="100000"/>
                      <a:shade val="100000"/>
                      <a:satMod val="110000"/>
                    </a:srgbClr>
                  </a:solidFill>
                  <a:prstDash val="solid"/>
                </a:ln>
                <a:solidFill>
                  <a:sysClr val="windowText" lastClr="000000"/>
                </a:solidFill>
              </a:rPr>
              <a:t>JAPAN- MILITARIZAM</a:t>
            </a:r>
          </a:p>
        </p:txBody>
      </p:sp>
      <p:pic>
        <p:nvPicPr>
          <p:cNvPr id="16387" name="Picture 3" descr="Manđurija"/>
          <p:cNvPicPr>
            <a:picLocks noChangeAspect="1" noChangeArrowheads="1"/>
          </p:cNvPicPr>
          <p:nvPr/>
        </p:nvPicPr>
        <p:blipFill>
          <a:blip r:embed="rId2" cstate="print">
            <a:lum bright="-4000" contrast="10000"/>
          </a:blip>
          <a:srcRect/>
          <a:stretch>
            <a:fillRect/>
          </a:stretch>
        </p:blipFill>
        <p:spPr bwMode="auto">
          <a:xfrm>
            <a:off x="142844" y="1214422"/>
            <a:ext cx="5487988" cy="3543300"/>
          </a:xfrm>
          <a:prstGeom prst="rect">
            <a:avLst/>
          </a:prstGeom>
          <a:noFill/>
          <a:ln>
            <a:solidFill>
              <a:schemeClr val="accent2">
                <a:lumMod val="50000"/>
              </a:schemeClr>
            </a:solidFill>
          </a:ln>
        </p:spPr>
      </p:pic>
      <p:pic>
        <p:nvPicPr>
          <p:cNvPr id="16388" name="Picture 4" descr="otirač"/>
          <p:cNvPicPr>
            <a:picLocks noChangeAspect="1" noChangeArrowheads="1"/>
          </p:cNvPicPr>
          <p:nvPr/>
        </p:nvPicPr>
        <p:blipFill>
          <a:blip r:embed="rId3" cstate="print">
            <a:lum bright="-8000" contrast="8000"/>
          </a:blip>
          <a:srcRect/>
          <a:stretch>
            <a:fillRect/>
          </a:stretch>
        </p:blipFill>
        <p:spPr bwMode="auto">
          <a:xfrm>
            <a:off x="3708400" y="3422650"/>
            <a:ext cx="5435600" cy="3435350"/>
          </a:xfrm>
          <a:prstGeom prst="rect">
            <a:avLst/>
          </a:prstGeom>
          <a:noFill/>
          <a:ln>
            <a:solidFill>
              <a:schemeClr val="accent2">
                <a:lumMod val="50000"/>
              </a:schemeClr>
            </a:solidFill>
          </a:ln>
        </p:spPr>
      </p:pic>
      <p:sp>
        <p:nvSpPr>
          <p:cNvPr id="16389" name="Text Box 5"/>
          <p:cNvSpPr txBox="1">
            <a:spLocks noChangeArrowheads="1"/>
          </p:cNvSpPr>
          <p:nvPr/>
        </p:nvSpPr>
        <p:spPr bwMode="auto">
          <a:xfrm>
            <a:off x="0" y="4919008"/>
            <a:ext cx="4139952" cy="1938992"/>
          </a:xfrm>
          <a:prstGeom prst="rect">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pPr algn="ctr"/>
            <a:r>
              <a:rPr lang="hr-HR" dirty="0">
                <a:ln>
                  <a:solidFill>
                    <a:sysClr val="windowText" lastClr="000000"/>
                  </a:solidFill>
                </a:ln>
                <a:solidFill>
                  <a:sysClr val="windowText" lastClr="000000"/>
                </a:solidFill>
                <a:latin typeface="Trebuchet MS" pitchFamily="34" charset="0"/>
              </a:rPr>
              <a:t>1931. Japan je osvojio</a:t>
            </a:r>
          </a:p>
          <a:p>
            <a:pPr algn="ctr"/>
            <a:r>
              <a:rPr lang="hr-HR" dirty="0">
                <a:ln>
                  <a:solidFill>
                    <a:sysClr val="windowText" lastClr="000000"/>
                  </a:solidFill>
                </a:ln>
                <a:solidFill>
                  <a:sysClr val="windowText" lastClr="000000"/>
                </a:solidFill>
                <a:latin typeface="Trebuchet MS" pitchFamily="34" charset="0"/>
              </a:rPr>
              <a:t>bogatu kinesku pokrajinu</a:t>
            </a:r>
          </a:p>
          <a:p>
            <a:pPr algn="ctr"/>
            <a:r>
              <a:rPr lang="hr-HR" dirty="0">
                <a:ln>
                  <a:solidFill>
                    <a:sysClr val="windowText" lastClr="000000"/>
                  </a:solidFill>
                </a:ln>
                <a:solidFill>
                  <a:sysClr val="windowText" lastClr="000000"/>
                </a:solidFill>
                <a:latin typeface="Trebuchet MS" pitchFamily="34" charset="0"/>
              </a:rPr>
              <a:t>Mandžuriju- prvo veće</a:t>
            </a:r>
          </a:p>
          <a:p>
            <a:pPr algn="ctr"/>
            <a:r>
              <a:rPr lang="hr-HR" dirty="0">
                <a:ln>
                  <a:solidFill>
                    <a:sysClr val="windowText" lastClr="000000"/>
                  </a:solidFill>
                </a:ln>
                <a:solidFill>
                  <a:sysClr val="windowText" lastClr="000000"/>
                </a:solidFill>
                <a:latin typeface="Trebuchet MS" pitchFamily="34" charset="0"/>
              </a:rPr>
              <a:t>kršenje Versajskog poretka</a:t>
            </a:r>
          </a:p>
          <a:p>
            <a:endParaRPr lang="hr-HR" dirty="0">
              <a:ln>
                <a:solidFill>
                  <a:sysClr val="windowText" lastClr="000000"/>
                </a:solidFill>
              </a:ln>
              <a:solidFill>
                <a:sysClr val="windowText" lastClr="000000"/>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1307297" y="142852"/>
            <a:ext cx="6529406" cy="1143000"/>
          </a:xfrm>
          <a:ln/>
        </p:spPr>
        <p:style>
          <a:lnRef idx="2">
            <a:schemeClr val="accent6"/>
          </a:lnRef>
          <a:fillRef idx="1">
            <a:schemeClr val="lt1"/>
          </a:fillRef>
          <a:effectRef idx="0">
            <a:schemeClr val="accent6"/>
          </a:effectRef>
          <a:fontRef idx="minor">
            <a:schemeClr val="dk1"/>
          </a:fontRef>
        </p:style>
        <p:txBody>
          <a:bodyPr/>
          <a:lstStyle/>
          <a:p>
            <a:pPr algn="ctr"/>
            <a:r>
              <a:rPr lang="hr-HR" sz="3200" b="0" dirty="0">
                <a:ln>
                  <a:solidFill>
                    <a:sysClr val="windowText" lastClr="000000"/>
                  </a:solidFill>
                </a:ln>
                <a:solidFill>
                  <a:sysClr val="windowText" lastClr="000000"/>
                </a:solidFill>
              </a:rPr>
              <a:t>ITALIJA- FAŠIZAM</a:t>
            </a:r>
          </a:p>
        </p:txBody>
      </p:sp>
      <p:sp>
        <p:nvSpPr>
          <p:cNvPr id="17416" name="Text Box 8"/>
          <p:cNvSpPr txBox="1">
            <a:spLocks noChangeArrowheads="1"/>
          </p:cNvSpPr>
          <p:nvPr/>
        </p:nvSpPr>
        <p:spPr bwMode="auto">
          <a:xfrm>
            <a:off x="142844" y="1428736"/>
            <a:ext cx="4002699" cy="461665"/>
          </a:xfrm>
          <a:prstGeom prst="rect">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wrap="none">
            <a:spAutoFit/>
          </a:bodyPr>
          <a:lstStyle/>
          <a:p>
            <a:r>
              <a:rPr lang="hr-HR" dirty="0">
                <a:ln>
                  <a:solidFill>
                    <a:sysClr val="windowText" lastClr="000000"/>
                  </a:solidFill>
                </a:ln>
                <a:solidFill>
                  <a:sysClr val="windowText" lastClr="000000"/>
                </a:solidFill>
                <a:latin typeface="Trebuchet MS" pitchFamily="34" charset="0"/>
              </a:rPr>
              <a:t>1936. </a:t>
            </a:r>
            <a:r>
              <a:rPr lang="hr-HR" dirty="0" smtClean="0">
                <a:ln>
                  <a:solidFill>
                    <a:sysClr val="windowText" lastClr="000000"/>
                  </a:solidFill>
                </a:ln>
                <a:solidFill>
                  <a:sysClr val="windowText" lastClr="000000"/>
                </a:solidFill>
                <a:latin typeface="Trebuchet MS" pitchFamily="34" charset="0"/>
              </a:rPr>
              <a:t>ETIOPIJA ( </a:t>
            </a:r>
            <a:r>
              <a:rPr lang="hr-HR" dirty="0">
                <a:ln>
                  <a:solidFill>
                    <a:sysClr val="windowText" lastClr="000000"/>
                  </a:solidFill>
                </a:ln>
                <a:solidFill>
                  <a:sysClr val="windowText" lastClr="000000"/>
                </a:solidFill>
                <a:latin typeface="Trebuchet MS" pitchFamily="34" charset="0"/>
              </a:rPr>
              <a:t>ABESINIJA</a:t>
            </a:r>
            <a:r>
              <a:rPr lang="hr-HR" dirty="0">
                <a:ln>
                  <a:solidFill>
                    <a:sysClr val="windowText" lastClr="000000"/>
                  </a:solidFill>
                </a:ln>
                <a:solidFill>
                  <a:sysClr val="windowText" lastClr="000000"/>
                </a:solidFill>
              </a:rPr>
              <a:t>)</a:t>
            </a:r>
          </a:p>
        </p:txBody>
      </p:sp>
      <p:sp>
        <p:nvSpPr>
          <p:cNvPr id="17419" name="Text Box 11"/>
          <p:cNvSpPr txBox="1">
            <a:spLocks noChangeArrowheads="1"/>
          </p:cNvSpPr>
          <p:nvPr/>
        </p:nvSpPr>
        <p:spPr bwMode="auto">
          <a:xfrm>
            <a:off x="5580112" y="1412776"/>
            <a:ext cx="2959168" cy="461665"/>
          </a:xfrm>
          <a:prstGeom prst="rect">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r>
              <a:rPr lang="hr-HR" dirty="0">
                <a:ln>
                  <a:solidFill>
                    <a:sysClr val="windowText" lastClr="000000"/>
                  </a:solidFill>
                </a:ln>
                <a:solidFill>
                  <a:sysClr val="windowText" lastClr="000000"/>
                </a:solidFill>
                <a:latin typeface="Trebuchet MS" pitchFamily="34" charset="0"/>
              </a:rPr>
              <a:t>1939. ALBANIJA</a:t>
            </a:r>
          </a:p>
        </p:txBody>
      </p:sp>
      <p:pic>
        <p:nvPicPr>
          <p:cNvPr id="17420" name="Picture 12" descr="Etiopia"/>
          <p:cNvPicPr>
            <a:picLocks noChangeAspect="1" noChangeArrowheads="1"/>
          </p:cNvPicPr>
          <p:nvPr/>
        </p:nvPicPr>
        <p:blipFill>
          <a:blip r:embed="rId2" cstate="print">
            <a:lum bright="-8000" contrast="8000"/>
          </a:blip>
          <a:srcRect/>
          <a:stretch>
            <a:fillRect/>
          </a:stretch>
        </p:blipFill>
        <p:spPr bwMode="auto">
          <a:xfrm>
            <a:off x="642910" y="1928802"/>
            <a:ext cx="2500330" cy="2558201"/>
          </a:xfrm>
          <a:prstGeom prst="rect">
            <a:avLst/>
          </a:prstGeom>
          <a:noFill/>
          <a:ln>
            <a:solidFill>
              <a:schemeClr val="accent2">
                <a:lumMod val="50000"/>
              </a:schemeClr>
            </a:solidFill>
          </a:ln>
        </p:spPr>
      </p:pic>
      <p:pic>
        <p:nvPicPr>
          <p:cNvPr id="17424" name="Picture 16" descr="tal vojska"/>
          <p:cNvPicPr>
            <a:picLocks noChangeAspect="1" noChangeArrowheads="1"/>
          </p:cNvPicPr>
          <p:nvPr/>
        </p:nvPicPr>
        <p:blipFill>
          <a:blip r:embed="rId3" cstate="print">
            <a:lum bright="-10000" contrast="8000"/>
          </a:blip>
          <a:srcRect/>
          <a:stretch>
            <a:fillRect/>
          </a:stretch>
        </p:blipFill>
        <p:spPr bwMode="auto">
          <a:xfrm>
            <a:off x="0" y="4476750"/>
            <a:ext cx="3960813" cy="2381250"/>
          </a:xfrm>
          <a:prstGeom prst="rect">
            <a:avLst/>
          </a:prstGeom>
          <a:noFill/>
          <a:ln>
            <a:solidFill>
              <a:schemeClr val="accent2">
                <a:lumMod val="50000"/>
              </a:schemeClr>
            </a:solidFill>
          </a:ln>
        </p:spPr>
      </p:pic>
      <p:sp>
        <p:nvSpPr>
          <p:cNvPr id="17425" name="Text Box 17"/>
          <p:cNvSpPr txBox="1">
            <a:spLocks noChangeArrowheads="1"/>
          </p:cNvSpPr>
          <p:nvPr/>
        </p:nvSpPr>
        <p:spPr bwMode="auto">
          <a:xfrm>
            <a:off x="4067175" y="5229225"/>
            <a:ext cx="4724400" cy="1569660"/>
          </a:xfrm>
          <a:prstGeom prst="rect">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a:spAutoFit/>
          </a:bodyPr>
          <a:lstStyle/>
          <a:p>
            <a:pPr algn="ctr"/>
            <a:r>
              <a:rPr lang="hr-HR" dirty="0" smtClean="0">
                <a:ln>
                  <a:solidFill>
                    <a:sysClr val="windowText" lastClr="000000"/>
                  </a:solidFill>
                </a:ln>
                <a:solidFill>
                  <a:sysClr val="windowText" lastClr="000000"/>
                </a:solidFill>
                <a:latin typeface="Trebuchet MS" pitchFamily="34" charset="0"/>
              </a:rPr>
              <a:t>Unatoč </a:t>
            </a:r>
            <a:r>
              <a:rPr lang="hr-HR" dirty="0">
                <a:ln>
                  <a:solidFill>
                    <a:sysClr val="windowText" lastClr="000000"/>
                  </a:solidFill>
                </a:ln>
                <a:solidFill>
                  <a:sysClr val="windowText" lastClr="000000"/>
                </a:solidFill>
                <a:latin typeface="Trebuchet MS" pitchFamily="34" charset="0"/>
              </a:rPr>
              <a:t>demonstraciji moći talijanske </a:t>
            </a:r>
            <a:r>
              <a:rPr lang="hr-HR" dirty="0" smtClean="0">
                <a:ln>
                  <a:solidFill>
                    <a:sysClr val="windowText" lastClr="000000"/>
                  </a:solidFill>
                </a:ln>
                <a:solidFill>
                  <a:sysClr val="windowText" lastClr="000000"/>
                </a:solidFill>
                <a:latin typeface="Trebuchet MS" pitchFamily="34" charset="0"/>
              </a:rPr>
              <a:t>vojske</a:t>
            </a:r>
            <a:r>
              <a:rPr lang="hr-HR" dirty="0">
                <a:ln>
                  <a:solidFill>
                    <a:sysClr val="windowText" lastClr="000000"/>
                  </a:solidFill>
                </a:ln>
                <a:solidFill>
                  <a:sysClr val="windowText" lastClr="000000"/>
                </a:solidFill>
                <a:latin typeface="Trebuchet MS" pitchFamily="34" charset="0"/>
              </a:rPr>
              <a:t>, Hitler je sumnjao u njezinu</a:t>
            </a:r>
          </a:p>
          <a:p>
            <a:pPr algn="ctr"/>
            <a:r>
              <a:rPr lang="hr-HR" dirty="0">
                <a:ln>
                  <a:solidFill>
                    <a:sysClr val="windowText" lastClr="000000"/>
                  </a:solidFill>
                </a:ln>
                <a:solidFill>
                  <a:sysClr val="windowText" lastClr="000000"/>
                </a:solidFill>
                <a:latin typeface="Trebuchet MS" pitchFamily="34" charset="0"/>
              </a:rPr>
              <a:t>učinkovitost.</a:t>
            </a:r>
          </a:p>
        </p:txBody>
      </p:sp>
      <p:pic>
        <p:nvPicPr>
          <p:cNvPr id="17426" name="Picture 18" descr="Alba"/>
          <p:cNvPicPr>
            <a:picLocks noChangeAspect="1" noChangeArrowheads="1"/>
          </p:cNvPicPr>
          <p:nvPr/>
        </p:nvPicPr>
        <p:blipFill>
          <a:blip r:embed="rId4" cstate="print">
            <a:lum bright="-8000" contrast="8000"/>
          </a:blip>
          <a:srcRect/>
          <a:stretch>
            <a:fillRect/>
          </a:stretch>
        </p:blipFill>
        <p:spPr bwMode="auto">
          <a:xfrm>
            <a:off x="4714876" y="2071678"/>
            <a:ext cx="3744912" cy="3074988"/>
          </a:xfrm>
          <a:prstGeom prst="rect">
            <a:avLst/>
          </a:prstGeom>
          <a:noFill/>
          <a:ln>
            <a:solidFill>
              <a:schemeClr val="accent2">
                <a:lumMod val="50000"/>
              </a:schemeClr>
            </a:solidFill>
          </a:ln>
        </p:spPr>
      </p:pic>
      <p:sp>
        <p:nvSpPr>
          <p:cNvPr id="17427" name="AutoShape 19"/>
          <p:cNvSpPr>
            <a:spLocks noChangeArrowheads="1"/>
          </p:cNvSpPr>
          <p:nvPr/>
        </p:nvSpPr>
        <p:spPr bwMode="auto">
          <a:xfrm>
            <a:off x="1571604" y="2571744"/>
            <a:ext cx="762000" cy="457200"/>
          </a:xfrm>
          <a:prstGeom prst="rightArrow">
            <a:avLst>
              <a:gd name="adj1" fmla="val 50000"/>
              <a:gd name="adj2" fmla="val 41667"/>
            </a:avLst>
          </a:prstGeom>
          <a:solidFill>
            <a:srgbClr val="FF6600"/>
          </a:solidFill>
          <a:ln w="9525">
            <a:solidFill>
              <a:schemeClr val="tx1"/>
            </a:solidFill>
            <a:miter lim="800000"/>
            <a:headEnd/>
            <a:tailEnd/>
          </a:ln>
          <a:effectLst/>
        </p:spPr>
        <p:txBody>
          <a:bodyPr wrap="none" anchor="ctr"/>
          <a:lstStyle/>
          <a:p>
            <a:endParaRPr lang="en-US"/>
          </a:p>
        </p:txBody>
      </p:sp>
      <p:sp>
        <p:nvSpPr>
          <p:cNvPr id="17428" name="AutoShape 20"/>
          <p:cNvSpPr>
            <a:spLocks noChangeArrowheads="1"/>
          </p:cNvSpPr>
          <p:nvPr/>
        </p:nvSpPr>
        <p:spPr bwMode="auto">
          <a:xfrm>
            <a:off x="5857884" y="3162300"/>
            <a:ext cx="685800" cy="533400"/>
          </a:xfrm>
          <a:prstGeom prst="rightArrow">
            <a:avLst>
              <a:gd name="adj1" fmla="val 50000"/>
              <a:gd name="adj2" fmla="val 32143"/>
            </a:avLst>
          </a:prstGeom>
          <a:solidFill>
            <a:srgbClr val="FF6600"/>
          </a:solidFill>
          <a:ln w="9525">
            <a:solidFill>
              <a:schemeClr val="tx1"/>
            </a:solidFill>
            <a:miter lim="800000"/>
            <a:headEnd/>
            <a:tailEnd/>
          </a:ln>
          <a:effec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17427"/>
                                        </p:tgtEl>
                                        <p:attrNameLst>
                                          <p:attrName>style.visibility</p:attrName>
                                        </p:attrNameLst>
                                      </p:cBhvr>
                                      <p:to>
                                        <p:strVal val="visible"/>
                                      </p:to>
                                    </p:set>
                                    <p:animEffect transition="in" filter="slide(fromLeft)">
                                      <p:cBhvr>
                                        <p:cTn id="7" dur="500"/>
                                        <p:tgtEl>
                                          <p:spTgt spid="17427"/>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17428"/>
                                        </p:tgtEl>
                                        <p:attrNameLst>
                                          <p:attrName>style.visibility</p:attrName>
                                        </p:attrNameLst>
                                      </p:cBhvr>
                                      <p:to>
                                        <p:strVal val="visible"/>
                                      </p:to>
                                    </p:set>
                                    <p:animEffect transition="in" filter="slide(fromLeft)">
                                      <p:cBhvr>
                                        <p:cTn id="12" dur="500"/>
                                        <p:tgtEl>
                                          <p:spTgt spid="174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27" grpId="0" animBg="1"/>
      <p:bldP spid="1742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ln/>
        </p:spPr>
        <p:style>
          <a:lnRef idx="2">
            <a:schemeClr val="accent6"/>
          </a:lnRef>
          <a:fillRef idx="1">
            <a:schemeClr val="lt1"/>
          </a:fillRef>
          <a:effectRef idx="0">
            <a:schemeClr val="accent6"/>
          </a:effectRef>
          <a:fontRef idx="minor">
            <a:schemeClr val="dk1"/>
          </a:fontRef>
        </p:style>
        <p:txBody>
          <a:bodyPr/>
          <a:lstStyle/>
          <a:p>
            <a:r>
              <a:rPr lang="hr-HR" b="0" dirty="0">
                <a:ln>
                  <a:solidFill>
                    <a:sysClr val="windowText" lastClr="000000"/>
                  </a:solidFill>
                </a:ln>
                <a:solidFill>
                  <a:sysClr val="windowText" lastClr="000000"/>
                </a:solidFill>
              </a:rPr>
              <a:t>Izjave o </a:t>
            </a:r>
            <a:r>
              <a:rPr lang="hr-HR" b="0" dirty="0" err="1">
                <a:ln>
                  <a:solidFill>
                    <a:sysClr val="windowText" lastClr="000000"/>
                  </a:solidFill>
                </a:ln>
                <a:solidFill>
                  <a:sysClr val="windowText" lastClr="000000"/>
                </a:solidFill>
              </a:rPr>
              <a:t>mandžurijskoj</a:t>
            </a:r>
            <a:r>
              <a:rPr lang="hr-HR" b="0" dirty="0">
                <a:ln>
                  <a:solidFill>
                    <a:sysClr val="windowText" lastClr="000000"/>
                  </a:solidFill>
                </a:ln>
                <a:solidFill>
                  <a:sysClr val="windowText" lastClr="000000"/>
                </a:solidFill>
              </a:rPr>
              <a:t> i </a:t>
            </a:r>
            <a:r>
              <a:rPr lang="hr-HR" b="0" dirty="0" err="1">
                <a:ln>
                  <a:solidFill>
                    <a:sysClr val="windowText" lastClr="000000"/>
                  </a:solidFill>
                </a:ln>
                <a:solidFill>
                  <a:sysClr val="windowText" lastClr="000000"/>
                </a:solidFill>
              </a:rPr>
              <a:t>abesiniskoj</a:t>
            </a:r>
            <a:r>
              <a:rPr lang="hr-HR" b="0" dirty="0">
                <a:ln>
                  <a:solidFill>
                    <a:sysClr val="windowText" lastClr="000000"/>
                  </a:solidFill>
                </a:ln>
                <a:solidFill>
                  <a:sysClr val="windowText" lastClr="000000"/>
                </a:solidFill>
              </a:rPr>
              <a:t> krizi</a:t>
            </a:r>
          </a:p>
        </p:txBody>
      </p:sp>
      <p:sp>
        <p:nvSpPr>
          <p:cNvPr id="24579" name="Rectangle 3"/>
          <p:cNvSpPr>
            <a:spLocks noGrp="1" noChangeArrowheads="1"/>
          </p:cNvSpPr>
          <p:nvPr>
            <p:ph type="body" idx="1"/>
          </p:nvPr>
        </p:nvSpPr>
        <p:spPr>
          <a:xfrm>
            <a:off x="685800" y="1628800"/>
            <a:ext cx="7772400" cy="4968552"/>
          </a:xfrm>
          <a:ln/>
        </p:spPr>
        <p:style>
          <a:lnRef idx="2">
            <a:schemeClr val="accent5">
              <a:shade val="50000"/>
            </a:schemeClr>
          </a:lnRef>
          <a:fillRef idx="1">
            <a:schemeClr val="accent5"/>
          </a:fillRef>
          <a:effectRef idx="0">
            <a:schemeClr val="accent5"/>
          </a:effectRef>
          <a:fontRef idx="minor">
            <a:schemeClr val="lt1"/>
          </a:fontRef>
        </p:style>
        <p:txBody>
          <a:bodyPr/>
          <a:lstStyle/>
          <a:p>
            <a:pPr>
              <a:lnSpc>
                <a:spcPct val="90000"/>
              </a:lnSpc>
            </a:pPr>
            <a:r>
              <a:rPr lang="hr-HR" sz="2800" b="1" i="1" dirty="0">
                <a:ln w="12700">
                  <a:solidFill>
                    <a:sysClr val="windowText" lastClr="000000"/>
                  </a:solidFill>
                  <a:prstDash val="solid"/>
                </a:ln>
                <a:solidFill>
                  <a:sysClr val="windowText" lastClr="000000"/>
                </a:solidFill>
                <a:effectLst>
                  <a:outerShdw blurRad="41275" dist="20320" dir="1800000" algn="tl" rotWithShape="0">
                    <a:srgbClr val="000000">
                      <a:alpha val="40000"/>
                    </a:srgbClr>
                  </a:outerShdw>
                </a:effectLst>
              </a:rPr>
              <a:t>Wellington </a:t>
            </a:r>
            <a:r>
              <a:rPr lang="hr-HR" sz="2800" b="1" i="1" dirty="0" err="1">
                <a:ln w="12700">
                  <a:solidFill>
                    <a:sysClr val="windowText" lastClr="000000"/>
                  </a:solidFill>
                  <a:prstDash val="solid"/>
                </a:ln>
                <a:solidFill>
                  <a:sysClr val="windowText" lastClr="000000"/>
                </a:solidFill>
                <a:effectLst>
                  <a:outerShdw blurRad="41275" dist="20320" dir="1800000" algn="tl" rotWithShape="0">
                    <a:srgbClr val="000000">
                      <a:alpha val="40000"/>
                    </a:srgbClr>
                  </a:outerShdw>
                </a:effectLst>
              </a:rPr>
              <a:t>Koo</a:t>
            </a:r>
            <a:r>
              <a:rPr lang="hr-HR" sz="2800" b="1" i="1" dirty="0">
                <a:ln w="12700">
                  <a:solidFill>
                    <a:sysClr val="windowText" lastClr="000000"/>
                  </a:solidFill>
                  <a:prstDash val="solid"/>
                </a:ln>
                <a:solidFill>
                  <a:sysClr val="windowText" lastClr="000000"/>
                </a:solidFill>
                <a:effectLst>
                  <a:outerShdw blurRad="41275" dist="20320" dir="1800000" algn="tl" rotWithShape="0">
                    <a:srgbClr val="000000">
                      <a:alpha val="40000"/>
                    </a:srgbClr>
                  </a:outerShdw>
                </a:effectLst>
              </a:rPr>
              <a:t>, kineski predstavnik u Ligi, 1933.:</a:t>
            </a:r>
            <a:r>
              <a:rPr lang="hr-HR" sz="2800" b="1" dirty="0">
                <a:ln w="12700">
                  <a:solidFill>
                    <a:sysClr val="windowText" lastClr="000000"/>
                  </a:solidFill>
                  <a:prstDash val="solid"/>
                </a:ln>
                <a:solidFill>
                  <a:sysClr val="windowText" lastClr="000000"/>
                </a:solidFill>
                <a:effectLst>
                  <a:outerShdw blurRad="41275" dist="20320" dir="1800000" algn="tl" rotWithShape="0">
                    <a:srgbClr val="000000">
                      <a:alpha val="40000"/>
                    </a:srgbClr>
                  </a:outerShdw>
                </a:effectLst>
              </a:rPr>
              <a:t> “Odsutnost bilo kakve efikasne akcije Lige naroda ohrabrila je one </a:t>
            </a:r>
            <a:r>
              <a:rPr lang="hr-HR" sz="2800" b="1" dirty="0" smtClean="0">
                <a:ln w="12700">
                  <a:solidFill>
                    <a:sysClr val="windowText" lastClr="000000"/>
                  </a:solidFill>
                  <a:prstDash val="solid"/>
                </a:ln>
                <a:solidFill>
                  <a:sysClr val="windowText" lastClr="000000"/>
                </a:solidFill>
                <a:effectLst>
                  <a:outerShdw blurRad="41275" dist="20320" dir="1800000" algn="tl" rotWithShape="0">
                    <a:srgbClr val="000000">
                      <a:alpha val="40000"/>
                    </a:srgbClr>
                  </a:outerShdw>
                </a:effectLst>
              </a:rPr>
              <a:t>koji </a:t>
            </a:r>
            <a:r>
              <a:rPr lang="hr-HR" sz="2800" b="1" dirty="0">
                <a:ln w="12700">
                  <a:solidFill>
                    <a:sysClr val="windowText" lastClr="000000"/>
                  </a:solidFill>
                  <a:prstDash val="solid"/>
                </a:ln>
                <a:solidFill>
                  <a:sysClr val="windowText" lastClr="000000"/>
                </a:solidFill>
                <a:effectLst>
                  <a:outerShdw blurRad="41275" dist="20320" dir="1800000" algn="tl" rotWithShape="0">
                    <a:srgbClr val="000000">
                      <a:alpha val="40000"/>
                    </a:srgbClr>
                  </a:outerShdw>
                </a:effectLst>
              </a:rPr>
              <a:t>su cijelo vrijeme tvrdili da je sila zakon</a:t>
            </a:r>
            <a:r>
              <a:rPr lang="hr-HR" sz="2800" b="1" dirty="0" smtClean="0">
                <a:ln w="12700">
                  <a:solidFill>
                    <a:sysClr val="windowText" lastClr="000000"/>
                  </a:solidFill>
                  <a:prstDash val="solid"/>
                </a:ln>
                <a:solidFill>
                  <a:sysClr val="windowText" lastClr="000000"/>
                </a:solidFill>
                <a:effectLst>
                  <a:outerShdw blurRad="41275" dist="20320" dir="1800000" algn="tl" rotWithShape="0">
                    <a:srgbClr val="000000">
                      <a:alpha val="40000"/>
                    </a:srgbClr>
                  </a:outerShdw>
                </a:effectLst>
              </a:rPr>
              <a:t>.”</a:t>
            </a:r>
          </a:p>
          <a:p>
            <a:pPr>
              <a:lnSpc>
                <a:spcPct val="90000"/>
              </a:lnSpc>
              <a:buNone/>
            </a:pPr>
            <a:endParaRPr lang="hr-HR" sz="2800" b="1" dirty="0">
              <a:ln w="12700">
                <a:solidFill>
                  <a:sysClr val="windowText" lastClr="000000"/>
                </a:solidFill>
                <a:prstDash val="solid"/>
              </a:ln>
              <a:solidFill>
                <a:sysClr val="windowText" lastClr="000000"/>
              </a:solidFill>
              <a:effectLst>
                <a:outerShdw blurRad="41275" dist="20320" dir="1800000" algn="tl" rotWithShape="0">
                  <a:srgbClr val="000000">
                    <a:alpha val="40000"/>
                  </a:srgbClr>
                </a:outerShdw>
              </a:effectLst>
            </a:endParaRPr>
          </a:p>
          <a:p>
            <a:pPr>
              <a:lnSpc>
                <a:spcPct val="90000"/>
              </a:lnSpc>
            </a:pPr>
            <a:r>
              <a:rPr lang="hr-HR" sz="2800" b="1" i="1" dirty="0" err="1">
                <a:ln w="12700">
                  <a:solidFill>
                    <a:sysClr val="windowText" lastClr="000000"/>
                  </a:solidFill>
                  <a:prstDash val="solid"/>
                </a:ln>
                <a:solidFill>
                  <a:sysClr val="windowText" lastClr="000000"/>
                </a:solidFill>
                <a:effectLst>
                  <a:outerShdw blurRad="41275" dist="20320" dir="1800000" algn="tl" rotWithShape="0">
                    <a:srgbClr val="000000">
                      <a:alpha val="40000"/>
                    </a:srgbClr>
                  </a:outerShdw>
                </a:effectLst>
              </a:rPr>
              <a:t>Haile</a:t>
            </a:r>
            <a:r>
              <a:rPr lang="hr-HR" sz="2800" b="1" i="1" dirty="0">
                <a:ln w="12700">
                  <a:solidFill>
                    <a:sysClr val="windowText" lastClr="000000"/>
                  </a:solidFill>
                  <a:prstDash val="solid"/>
                </a:ln>
                <a:solidFill>
                  <a:sysClr val="windowText" lastClr="000000"/>
                </a:solidFill>
                <a:effectLst>
                  <a:outerShdw blurRad="41275" dist="20320" dir="1800000" algn="tl" rotWithShape="0">
                    <a:srgbClr val="000000">
                      <a:alpha val="40000"/>
                    </a:srgbClr>
                  </a:outerShdw>
                </a:effectLst>
              </a:rPr>
              <a:t> </a:t>
            </a:r>
            <a:r>
              <a:rPr lang="hr-HR" sz="2800" b="1" i="1" dirty="0" err="1">
                <a:ln w="12700">
                  <a:solidFill>
                    <a:sysClr val="windowText" lastClr="000000"/>
                  </a:solidFill>
                  <a:prstDash val="solid"/>
                </a:ln>
                <a:solidFill>
                  <a:sysClr val="windowText" lastClr="000000"/>
                </a:solidFill>
                <a:effectLst>
                  <a:outerShdw blurRad="41275" dist="20320" dir="1800000" algn="tl" rotWithShape="0">
                    <a:srgbClr val="000000">
                      <a:alpha val="40000"/>
                    </a:srgbClr>
                  </a:outerShdw>
                </a:effectLst>
              </a:rPr>
              <a:t>Selassie</a:t>
            </a:r>
            <a:r>
              <a:rPr lang="hr-HR" sz="2800" b="1" i="1" dirty="0">
                <a:ln w="12700">
                  <a:solidFill>
                    <a:sysClr val="windowText" lastClr="000000"/>
                  </a:solidFill>
                  <a:prstDash val="solid"/>
                </a:ln>
                <a:solidFill>
                  <a:sysClr val="windowText" lastClr="000000"/>
                </a:solidFill>
                <a:effectLst>
                  <a:outerShdw blurRad="41275" dist="20320" dir="1800000" algn="tl" rotWithShape="0">
                    <a:srgbClr val="000000">
                      <a:alpha val="40000"/>
                    </a:srgbClr>
                  </a:outerShdw>
                </a:effectLst>
              </a:rPr>
              <a:t>, etiopski car, u svom obraćanju Ligi naroda, 1936</a:t>
            </a:r>
            <a:r>
              <a:rPr lang="hr-HR" sz="2800" b="1" dirty="0">
                <a:ln w="12700">
                  <a:solidFill>
                    <a:sysClr val="windowText" lastClr="000000"/>
                  </a:solidFill>
                  <a:prstDash val="solid"/>
                </a:ln>
                <a:solidFill>
                  <a:sysClr val="windowText" lastClr="000000"/>
                </a:solidFill>
                <a:effectLst>
                  <a:outerShdw blurRad="41275" dist="20320" dir="1800000" algn="tl" rotWithShape="0">
                    <a:srgbClr val="000000">
                      <a:alpha val="40000"/>
                    </a:srgbClr>
                  </a:outerShdw>
                </a:effectLst>
              </a:rPr>
              <a:t>.: Tvrdim da je problem koji je danas izložen pred Skupštinom mnogo širi od običnog rješavanja talijanske  agresije; riječ je o kolektivnoj sigurnosti, o samom opstanku Lige naroda.”</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ln/>
        </p:spPr>
        <p:style>
          <a:lnRef idx="2">
            <a:schemeClr val="accent6"/>
          </a:lnRef>
          <a:fillRef idx="1">
            <a:schemeClr val="lt1"/>
          </a:fillRef>
          <a:effectRef idx="0">
            <a:schemeClr val="accent6"/>
          </a:effectRef>
          <a:fontRef idx="minor">
            <a:schemeClr val="dk1"/>
          </a:fontRef>
        </p:style>
        <p:txBody>
          <a:bodyPr/>
          <a:lstStyle/>
          <a:p>
            <a:pPr algn="ctr"/>
            <a:r>
              <a:rPr lang="hr-HR" sz="3200" dirty="0">
                <a:ln w="12700">
                  <a:solidFill>
                    <a:sysClr val="windowText" lastClr="000000"/>
                  </a:solidFill>
                  <a:prstDash val="solid"/>
                </a:ln>
                <a:solidFill>
                  <a:sysClr val="windowText" lastClr="000000"/>
                </a:solidFill>
                <a:effectLst>
                  <a:outerShdw blurRad="41275" dist="20320" dir="1800000" algn="tl" rotWithShape="0">
                    <a:srgbClr val="000000">
                      <a:alpha val="40000"/>
                    </a:srgbClr>
                  </a:outerShdw>
                </a:effectLst>
              </a:rPr>
              <a:t>NJEMAČKA- NACIZAM</a:t>
            </a:r>
          </a:p>
        </p:txBody>
      </p:sp>
      <p:sp>
        <p:nvSpPr>
          <p:cNvPr id="18436" name="Text Box 4"/>
          <p:cNvSpPr txBox="1">
            <a:spLocks noChangeArrowheads="1"/>
          </p:cNvSpPr>
          <p:nvPr/>
        </p:nvSpPr>
        <p:spPr bwMode="auto">
          <a:xfrm>
            <a:off x="2093118" y="6400800"/>
            <a:ext cx="5258491" cy="461665"/>
          </a:xfrm>
          <a:prstGeom prst="rect">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wrap="none">
            <a:spAutoFit/>
          </a:bodyPr>
          <a:lstStyle/>
          <a:p>
            <a:r>
              <a:rPr lang="hr-HR" b="1" dirty="0">
                <a:ln w="12700">
                  <a:solidFill>
                    <a:sysClr val="windowText" lastClr="000000"/>
                  </a:solidFill>
                  <a:prstDash val="solid"/>
                </a:ln>
                <a:solidFill>
                  <a:sysClr val="windowText" lastClr="000000"/>
                </a:solidFill>
                <a:effectLst>
                  <a:outerShdw blurRad="41275" dist="20320" dir="1800000" algn="tl" rotWithShape="0">
                    <a:srgbClr val="000000">
                      <a:alpha val="40000"/>
                    </a:srgbClr>
                  </a:outerShdw>
                </a:effectLst>
                <a:latin typeface="Trebuchet MS" pitchFamily="34" charset="0"/>
              </a:rPr>
              <a:t>1936. REMILITARIZACIJA PORAJNJA</a:t>
            </a:r>
          </a:p>
        </p:txBody>
      </p:sp>
      <p:pic>
        <p:nvPicPr>
          <p:cNvPr id="18440" name="Picture 8" descr="isječak4"/>
          <p:cNvPicPr>
            <a:picLocks noChangeAspect="1" noChangeArrowheads="1"/>
          </p:cNvPicPr>
          <p:nvPr/>
        </p:nvPicPr>
        <p:blipFill>
          <a:blip r:embed="rId2" cstate="print">
            <a:lum bright="-8000" contrast="8000"/>
          </a:blip>
          <a:srcRect/>
          <a:stretch>
            <a:fillRect/>
          </a:stretch>
        </p:blipFill>
        <p:spPr bwMode="auto">
          <a:xfrm>
            <a:off x="2037669" y="1556792"/>
            <a:ext cx="5198627" cy="4579608"/>
          </a:xfrm>
          <a:prstGeom prst="rect">
            <a:avLst/>
          </a:prstGeom>
          <a:noFill/>
          <a:ln>
            <a:solidFill>
              <a:schemeClr val="accent2">
                <a:lumMod val="50000"/>
              </a:schemeClr>
            </a:solidFill>
          </a:ln>
        </p:spPr>
      </p:pic>
      <p:sp>
        <p:nvSpPr>
          <p:cNvPr id="18439" name="AutoShape 7"/>
          <p:cNvSpPr>
            <a:spLocks noChangeArrowheads="1"/>
          </p:cNvSpPr>
          <p:nvPr/>
        </p:nvSpPr>
        <p:spPr bwMode="auto">
          <a:xfrm>
            <a:off x="3563938" y="2636838"/>
            <a:ext cx="1008062" cy="792162"/>
          </a:xfrm>
          <a:prstGeom prst="leftArrow">
            <a:avLst>
              <a:gd name="adj1" fmla="val 50000"/>
              <a:gd name="adj2" fmla="val 31814"/>
            </a:avLst>
          </a:prstGeom>
          <a:solidFill>
            <a:srgbClr val="FF6600"/>
          </a:solidFill>
          <a:ln w="9525">
            <a:solidFill>
              <a:schemeClr val="tx1"/>
            </a:solidFill>
            <a:miter lim="800000"/>
            <a:headEnd/>
            <a:tailEnd/>
          </a:ln>
          <a:effec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2" fill="hold" grpId="0" nodeType="clickEffect">
                                  <p:stCondLst>
                                    <p:cond delay="0"/>
                                  </p:stCondLst>
                                  <p:childTnLst>
                                    <p:set>
                                      <p:cBhvr>
                                        <p:cTn id="6" dur="1" fill="hold">
                                          <p:stCondLst>
                                            <p:cond delay="0"/>
                                          </p:stCondLst>
                                        </p:cTn>
                                        <p:tgtEl>
                                          <p:spTgt spid="18439"/>
                                        </p:tgtEl>
                                        <p:attrNameLst>
                                          <p:attrName>style.visibility</p:attrName>
                                        </p:attrNameLst>
                                      </p:cBhvr>
                                      <p:to>
                                        <p:strVal val="visible"/>
                                      </p:to>
                                    </p:set>
                                    <p:animEffect transition="in" filter="slide(fromRight)">
                                      <p:cBhvr>
                                        <p:cTn id="7" dur="500"/>
                                        <p:tgtEl>
                                          <p:spTgt spid="184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685800" y="3200400"/>
            <a:ext cx="7772400" cy="1143000"/>
          </a:xfrm>
          <a:ln/>
        </p:spPr>
        <p:style>
          <a:lnRef idx="2">
            <a:schemeClr val="accent6">
              <a:shade val="50000"/>
            </a:schemeClr>
          </a:lnRef>
          <a:fillRef idx="1">
            <a:schemeClr val="accent6"/>
          </a:fillRef>
          <a:effectRef idx="0">
            <a:schemeClr val="accent6"/>
          </a:effectRef>
          <a:fontRef idx="minor">
            <a:schemeClr val="lt1"/>
          </a:fontRef>
        </p:style>
        <p:txBody>
          <a:bodyPr/>
          <a:lstStyle/>
          <a:p>
            <a:pPr algn="ctr"/>
            <a:r>
              <a:rPr lang="hr-HR" dirty="0">
                <a:ln w="12700">
                  <a:solidFill>
                    <a:sysClr val="windowText" lastClr="000000"/>
                  </a:solidFill>
                  <a:prstDash val="solid"/>
                </a:ln>
                <a:solidFill>
                  <a:sysClr val="windowText" lastClr="000000"/>
                </a:solidFill>
                <a:effectLst>
                  <a:outerShdw blurRad="41275" dist="20320" dir="1800000" algn="tl" rotWithShape="0">
                    <a:srgbClr val="000000">
                      <a:alpha val="40000"/>
                    </a:srgbClr>
                  </a:outerShdw>
                </a:effectLst>
              </a:rPr>
              <a:t>Hitlerov tumač </a:t>
            </a:r>
            <a:r>
              <a:rPr lang="hr-HR" dirty="0" err="1">
                <a:ln w="12700">
                  <a:solidFill>
                    <a:sysClr val="windowText" lastClr="000000"/>
                  </a:solidFill>
                  <a:prstDash val="solid"/>
                </a:ln>
                <a:solidFill>
                  <a:sysClr val="windowText" lastClr="000000"/>
                </a:solidFill>
                <a:effectLst>
                  <a:outerShdw blurRad="41275" dist="20320" dir="1800000" algn="tl" rotWithShape="0">
                    <a:srgbClr val="000000">
                      <a:alpha val="40000"/>
                    </a:srgbClr>
                  </a:outerShdw>
                </a:effectLst>
              </a:rPr>
              <a:t>Paul</a:t>
            </a:r>
            <a:r>
              <a:rPr lang="hr-HR" dirty="0">
                <a:ln w="12700">
                  <a:solidFill>
                    <a:sysClr val="windowText" lastClr="000000"/>
                  </a:solidFill>
                  <a:prstDash val="solid"/>
                </a:ln>
                <a:solidFill>
                  <a:sysClr val="windowText" lastClr="000000"/>
                </a:solidFill>
                <a:effectLst>
                  <a:outerShdw blurRad="41275" dist="20320" dir="1800000" algn="tl" rotWithShape="0">
                    <a:srgbClr val="000000">
                      <a:alpha val="40000"/>
                    </a:srgbClr>
                  </a:outerShdw>
                </a:effectLst>
              </a:rPr>
              <a:t> </a:t>
            </a:r>
            <a:r>
              <a:rPr lang="hr-HR" dirty="0" err="1">
                <a:ln w="12700">
                  <a:solidFill>
                    <a:sysClr val="windowText" lastClr="000000"/>
                  </a:solidFill>
                  <a:prstDash val="solid"/>
                </a:ln>
                <a:solidFill>
                  <a:sysClr val="windowText" lastClr="000000"/>
                </a:solidFill>
                <a:effectLst>
                  <a:outerShdw blurRad="41275" dist="20320" dir="1800000" algn="tl" rotWithShape="0">
                    <a:srgbClr val="000000">
                      <a:alpha val="40000"/>
                    </a:srgbClr>
                  </a:outerShdw>
                </a:effectLst>
              </a:rPr>
              <a:t>Schmidt</a:t>
            </a:r>
            <a:r>
              <a:rPr lang="hr-HR" dirty="0">
                <a:ln w="12700">
                  <a:solidFill>
                    <a:sysClr val="windowText" lastClr="000000"/>
                  </a:solidFill>
                  <a:prstDash val="solid"/>
                </a:ln>
                <a:solidFill>
                  <a:sysClr val="windowText" lastClr="000000"/>
                </a:solidFill>
                <a:effectLst>
                  <a:outerShdw blurRad="41275" dist="20320" dir="1800000" algn="tl" rotWithShape="0">
                    <a:srgbClr val="000000">
                      <a:alpha val="40000"/>
                    </a:srgbClr>
                  </a:outerShdw>
                </a:effectLst>
              </a:rPr>
              <a:t>, prenosi Hitlerovo priznanje:</a:t>
            </a:r>
          </a:p>
        </p:txBody>
      </p:sp>
      <p:sp>
        <p:nvSpPr>
          <p:cNvPr id="19459" name="Rectangle 3"/>
          <p:cNvSpPr>
            <a:spLocks noGrp="1" noChangeArrowheads="1"/>
          </p:cNvSpPr>
          <p:nvPr>
            <p:ph type="body" idx="1"/>
          </p:nvPr>
        </p:nvSpPr>
        <p:spPr>
          <a:xfrm>
            <a:off x="685800" y="4292600"/>
            <a:ext cx="7772400" cy="2398713"/>
          </a:xfrm>
          <a:ln/>
        </p:spPr>
        <p:style>
          <a:lnRef idx="2">
            <a:schemeClr val="accent6"/>
          </a:lnRef>
          <a:fillRef idx="1">
            <a:schemeClr val="lt1"/>
          </a:fillRef>
          <a:effectRef idx="0">
            <a:schemeClr val="accent6"/>
          </a:effectRef>
          <a:fontRef idx="minor">
            <a:schemeClr val="dk1"/>
          </a:fontRef>
        </p:style>
        <p:txBody>
          <a:bodyPr/>
          <a:lstStyle/>
          <a:p>
            <a:r>
              <a:rPr lang="hr-HR" b="1" dirty="0">
                <a:ln w="12700">
                  <a:solidFill>
                    <a:sysClr val="windowText" lastClr="000000"/>
                  </a:solidFill>
                  <a:prstDash val="solid"/>
                </a:ln>
                <a:solidFill>
                  <a:sysClr val="windowText" lastClr="000000"/>
                </a:solidFill>
                <a:effectLst>
                  <a:outerShdw blurRad="41275" dist="20320" dir="1800000" algn="tl" rotWithShape="0">
                    <a:srgbClr val="000000">
                      <a:alpha val="40000"/>
                    </a:srgbClr>
                  </a:outerShdw>
                </a:effectLst>
              </a:rPr>
              <a:t>“ Četrdeset osam sati nakon marša u Rajnsku oblast bijahu najmučniji u mom životu. Da su Francuzi tada ušli u Rajnsku oblast, morali bismo se povući podvučena repa, jer snage koje smo imali na raspolaganju nisu bile dovoljne čak ni za osrednji otpor.”</a:t>
            </a:r>
          </a:p>
        </p:txBody>
      </p:sp>
      <p:sp>
        <p:nvSpPr>
          <p:cNvPr id="19460" name="Rectangle 4"/>
          <p:cNvSpPr>
            <a:spLocks noChangeArrowheads="1"/>
          </p:cNvSpPr>
          <p:nvPr/>
        </p:nvSpPr>
        <p:spPr bwMode="auto">
          <a:xfrm>
            <a:off x="685800" y="0"/>
            <a:ext cx="7772400" cy="1143000"/>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r>
              <a:rPr lang="hr-HR" sz="3000" dirty="0">
                <a:ln>
                  <a:solidFill>
                    <a:sysClr val="windowText" lastClr="000000"/>
                  </a:solidFill>
                </a:ln>
                <a:solidFill>
                  <a:sysClr val="windowText" lastClr="000000"/>
                </a:solidFill>
                <a:latin typeface="Trebuchet MS" pitchFamily="34" charset="0"/>
              </a:rPr>
              <a:t>Američki dopisnik iz Berlina, </a:t>
            </a:r>
            <a:r>
              <a:rPr lang="hr-HR" sz="3000" dirty="0" err="1">
                <a:ln>
                  <a:solidFill>
                    <a:sysClr val="windowText" lastClr="000000"/>
                  </a:solidFill>
                </a:ln>
                <a:solidFill>
                  <a:sysClr val="windowText" lastClr="000000"/>
                </a:solidFill>
                <a:latin typeface="Trebuchet MS" pitchFamily="34" charset="0"/>
              </a:rPr>
              <a:t>William</a:t>
            </a:r>
            <a:r>
              <a:rPr lang="hr-HR" sz="3000" dirty="0">
                <a:ln>
                  <a:solidFill>
                    <a:sysClr val="windowText" lastClr="000000"/>
                  </a:solidFill>
                </a:ln>
                <a:solidFill>
                  <a:sysClr val="windowText" lastClr="000000"/>
                </a:solidFill>
                <a:latin typeface="Trebuchet MS" pitchFamily="34" charset="0"/>
              </a:rPr>
              <a:t> </a:t>
            </a:r>
            <a:r>
              <a:rPr lang="hr-HR" sz="3000" dirty="0" err="1">
                <a:ln>
                  <a:solidFill>
                    <a:sysClr val="windowText" lastClr="000000"/>
                  </a:solidFill>
                </a:ln>
                <a:solidFill>
                  <a:sysClr val="windowText" lastClr="000000"/>
                </a:solidFill>
                <a:latin typeface="Trebuchet MS" pitchFamily="34" charset="0"/>
              </a:rPr>
              <a:t>Shirer</a:t>
            </a:r>
            <a:r>
              <a:rPr lang="hr-HR" sz="3000" dirty="0">
                <a:ln>
                  <a:solidFill>
                    <a:sysClr val="windowText" lastClr="000000"/>
                  </a:solidFill>
                </a:ln>
                <a:solidFill>
                  <a:sysClr val="windowText" lastClr="000000"/>
                </a:solidFill>
                <a:latin typeface="Trebuchet MS" pitchFamily="34" charset="0"/>
              </a:rPr>
              <a:t>, zapisao je:</a:t>
            </a:r>
          </a:p>
        </p:txBody>
      </p:sp>
      <p:sp>
        <p:nvSpPr>
          <p:cNvPr id="19461" name="Rectangle 5"/>
          <p:cNvSpPr>
            <a:spLocks noChangeArrowheads="1"/>
          </p:cNvSpPr>
          <p:nvPr/>
        </p:nvSpPr>
        <p:spPr bwMode="auto">
          <a:xfrm>
            <a:off x="684213" y="1066800"/>
            <a:ext cx="7773987" cy="2074863"/>
          </a:xfrm>
          <a:prstGeom prst="rect">
            <a:avLst/>
          </a:prstGeom>
          <a:ln>
            <a:headEnd/>
            <a:tailEnd/>
          </a:ln>
        </p:spPr>
        <p:style>
          <a:lnRef idx="2">
            <a:schemeClr val="accent6"/>
          </a:lnRef>
          <a:fillRef idx="1">
            <a:schemeClr val="lt1"/>
          </a:fillRef>
          <a:effectRef idx="0">
            <a:schemeClr val="accent6"/>
          </a:effectRef>
          <a:fontRef idx="minor">
            <a:schemeClr val="dk1"/>
          </a:fontRef>
        </p:style>
        <p:txBody>
          <a:bodyPr/>
          <a:lstStyle/>
          <a:p>
            <a:pPr marL="342900" indent="-342900">
              <a:spcBef>
                <a:spcPct val="20000"/>
              </a:spcBef>
              <a:buClr>
                <a:schemeClr val="accent1"/>
              </a:buClr>
              <a:buFontTx/>
              <a:buChar char="•"/>
            </a:pPr>
            <a:r>
              <a:rPr lang="hr-HR" sz="2500" b="1" dirty="0">
                <a:ln w="12700">
                  <a:solidFill>
                    <a:sysClr val="windowText" lastClr="000000"/>
                  </a:solidFill>
                  <a:prstDash val="solid"/>
                </a:ln>
                <a:solidFill>
                  <a:sysClr val="windowText" lastClr="000000"/>
                </a:solidFill>
                <a:effectLst>
                  <a:outerShdw blurRad="41275" dist="20320" dir="1800000" algn="tl" rotWithShape="0">
                    <a:srgbClr val="000000">
                      <a:alpha val="40000"/>
                    </a:srgbClr>
                  </a:outerShdw>
                </a:effectLst>
                <a:latin typeface="Trebuchet MS" pitchFamily="34" charset="0"/>
              </a:rPr>
              <a:t>“ Ministar obrane, koji je prije pet dana vlastoručno izdao zapovijed da se maršira, počeo je gubiti živce. Sutradan sam saznao da je zapovjedio trupama da se povuku preko Rajne, u slučaju da im se Francuzi odupru.”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1655763" y="188913"/>
            <a:ext cx="5832475" cy="892175"/>
          </a:xfrm>
          <a:ln/>
        </p:spPr>
        <p:style>
          <a:lnRef idx="2">
            <a:schemeClr val="accent6"/>
          </a:lnRef>
          <a:fillRef idx="1">
            <a:schemeClr val="lt1"/>
          </a:fillRef>
          <a:effectRef idx="0">
            <a:schemeClr val="accent6"/>
          </a:effectRef>
          <a:fontRef idx="minor">
            <a:schemeClr val="dk1"/>
          </a:fontRef>
        </p:style>
        <p:txBody>
          <a:bodyPr/>
          <a:lstStyle/>
          <a:p>
            <a:pPr algn="ctr"/>
            <a:r>
              <a:rPr lang="hr-HR" sz="3200" dirty="0">
                <a:ln w="12700">
                  <a:solidFill>
                    <a:sysClr val="windowText" lastClr="000000"/>
                  </a:solidFill>
                  <a:prstDash val="solid"/>
                </a:ln>
                <a:solidFill>
                  <a:sysClr val="windowText" lastClr="000000"/>
                </a:solidFill>
                <a:effectLst>
                  <a:outerShdw blurRad="41275" dist="20320" dir="1800000" algn="tl" rotWithShape="0">
                    <a:srgbClr val="000000">
                      <a:alpha val="40000"/>
                    </a:srgbClr>
                  </a:outerShdw>
                </a:effectLst>
              </a:rPr>
              <a:t>1936. OSOVINA RIM- BERLIN</a:t>
            </a:r>
          </a:p>
        </p:txBody>
      </p:sp>
      <p:sp>
        <p:nvSpPr>
          <p:cNvPr id="20484" name="Text Box 4"/>
          <p:cNvSpPr txBox="1">
            <a:spLocks noChangeArrowheads="1"/>
          </p:cNvSpPr>
          <p:nvPr/>
        </p:nvSpPr>
        <p:spPr bwMode="auto">
          <a:xfrm>
            <a:off x="2271122" y="5734050"/>
            <a:ext cx="4600170" cy="954107"/>
          </a:xfrm>
          <a:prstGeom prst="rect">
            <a:avLst/>
          </a:prstGeom>
          <a:ln>
            <a:headEnd/>
            <a:tailEnd/>
          </a:ln>
        </p:spPr>
        <p:style>
          <a:lnRef idx="2">
            <a:schemeClr val="accent6"/>
          </a:lnRef>
          <a:fillRef idx="1">
            <a:schemeClr val="lt1"/>
          </a:fillRef>
          <a:effectRef idx="0">
            <a:schemeClr val="accent6"/>
          </a:effectRef>
          <a:fontRef idx="minor">
            <a:schemeClr val="dk1"/>
          </a:fontRef>
        </p:style>
        <p:txBody>
          <a:bodyPr wrap="none">
            <a:spAutoFit/>
          </a:bodyPr>
          <a:lstStyle/>
          <a:p>
            <a:pPr algn="ctr"/>
            <a:r>
              <a:rPr lang="hr-HR" sz="2800" b="1" dirty="0">
                <a:ln w="12700">
                  <a:solidFill>
                    <a:sysClr val="windowText" lastClr="000000"/>
                  </a:solidFill>
                  <a:prstDash val="solid"/>
                </a:ln>
                <a:solidFill>
                  <a:sysClr val="windowText" lastClr="000000"/>
                </a:solidFill>
                <a:effectLst>
                  <a:outerShdw blurRad="41275" dist="20320" dir="1800000" algn="tl" rotWithShape="0">
                    <a:srgbClr val="000000">
                      <a:alpha val="40000"/>
                    </a:srgbClr>
                  </a:outerShdw>
                </a:effectLst>
                <a:latin typeface="Trebuchet MS" pitchFamily="34" charset="0"/>
              </a:rPr>
              <a:t>ANTIKOMINTERNSKI PAKT: </a:t>
            </a:r>
          </a:p>
          <a:p>
            <a:pPr algn="ctr"/>
            <a:r>
              <a:rPr lang="hr-HR" sz="2800" b="1" dirty="0">
                <a:ln w="12700">
                  <a:solidFill>
                    <a:sysClr val="windowText" lastClr="000000"/>
                  </a:solidFill>
                  <a:prstDash val="solid"/>
                </a:ln>
                <a:solidFill>
                  <a:sysClr val="windowText" lastClr="000000"/>
                </a:solidFill>
                <a:effectLst>
                  <a:outerShdw blurRad="41275" dist="20320" dir="1800000" algn="tl" rotWithShape="0">
                    <a:srgbClr val="000000">
                      <a:alpha val="40000"/>
                    </a:srgbClr>
                  </a:outerShdw>
                </a:effectLst>
                <a:latin typeface="Trebuchet MS" pitchFamily="34" charset="0"/>
              </a:rPr>
              <a:t>NJEMAČKA- JAPAN</a:t>
            </a:r>
          </a:p>
        </p:txBody>
      </p:sp>
      <p:pic>
        <p:nvPicPr>
          <p:cNvPr id="20485" name="Picture 5" descr="Osovina1"/>
          <p:cNvPicPr>
            <a:picLocks noChangeAspect="1" noChangeArrowheads="1"/>
          </p:cNvPicPr>
          <p:nvPr/>
        </p:nvPicPr>
        <p:blipFill>
          <a:blip r:embed="rId2" cstate="print">
            <a:lum bright="-6000" contrast="6000"/>
          </a:blip>
          <a:srcRect/>
          <a:stretch>
            <a:fillRect/>
          </a:stretch>
        </p:blipFill>
        <p:spPr bwMode="auto">
          <a:xfrm>
            <a:off x="2930525" y="1231900"/>
            <a:ext cx="3282950" cy="4392613"/>
          </a:xfrm>
          <a:prstGeom prst="rect">
            <a:avLst/>
          </a:prstGeom>
          <a:noFill/>
          <a:ln>
            <a:solidFill>
              <a:schemeClr val="tx1">
                <a:lumMod val="50000"/>
              </a:schemeClr>
            </a:solidFill>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685800" y="214290"/>
            <a:ext cx="7772400" cy="1143000"/>
          </a:xfrm>
          <a:ln/>
        </p:spPr>
        <p:style>
          <a:lnRef idx="2">
            <a:schemeClr val="accent6"/>
          </a:lnRef>
          <a:fillRef idx="1">
            <a:schemeClr val="lt1"/>
          </a:fillRef>
          <a:effectRef idx="0">
            <a:schemeClr val="accent6"/>
          </a:effectRef>
          <a:fontRef idx="minor">
            <a:schemeClr val="dk1"/>
          </a:fontRef>
        </p:style>
        <p:txBody>
          <a:bodyPr/>
          <a:lstStyle/>
          <a:p>
            <a:pPr algn="ctr"/>
            <a:r>
              <a:rPr lang="hr-HR" u="sng" dirty="0">
                <a:ln w="12700">
                  <a:solidFill>
                    <a:sysClr val="windowText" lastClr="000000"/>
                  </a:solidFill>
                  <a:prstDash val="solid"/>
                </a:ln>
                <a:solidFill>
                  <a:sysClr val="windowText" lastClr="000000"/>
                </a:solidFill>
                <a:effectLst>
                  <a:outerShdw blurRad="41275" dist="20320" dir="1800000" algn="tl" rotWithShape="0">
                    <a:srgbClr val="000000">
                      <a:alpha val="40000"/>
                    </a:srgbClr>
                  </a:outerShdw>
                </a:effectLst>
              </a:rPr>
              <a:t>POLITIKA POPUŠTANJA</a:t>
            </a:r>
          </a:p>
        </p:txBody>
      </p:sp>
      <p:pic>
        <p:nvPicPr>
          <p:cNvPr id="23555" name="Picture 3" descr="popuštanje"/>
          <p:cNvPicPr>
            <a:picLocks noChangeAspect="1" noChangeArrowheads="1"/>
          </p:cNvPicPr>
          <p:nvPr/>
        </p:nvPicPr>
        <p:blipFill>
          <a:blip r:embed="rId2" cstate="print">
            <a:lum bright="-8000" contrast="8000"/>
          </a:blip>
          <a:srcRect/>
          <a:stretch>
            <a:fillRect/>
          </a:stretch>
        </p:blipFill>
        <p:spPr bwMode="auto">
          <a:xfrm>
            <a:off x="179388" y="1485900"/>
            <a:ext cx="4002087" cy="3886200"/>
          </a:xfrm>
          <a:prstGeom prst="rect">
            <a:avLst/>
          </a:prstGeom>
          <a:noFill/>
          <a:ln>
            <a:solidFill>
              <a:schemeClr val="tx1">
                <a:lumMod val="50000"/>
              </a:schemeClr>
            </a:solidFill>
          </a:ln>
        </p:spPr>
      </p:pic>
      <p:sp>
        <p:nvSpPr>
          <p:cNvPr id="23557" name="Text Box 5"/>
          <p:cNvSpPr txBox="1">
            <a:spLocks noChangeArrowheads="1"/>
          </p:cNvSpPr>
          <p:nvPr/>
        </p:nvSpPr>
        <p:spPr bwMode="auto">
          <a:xfrm>
            <a:off x="838200" y="5257800"/>
            <a:ext cx="184150" cy="457200"/>
          </a:xfrm>
          <a:prstGeom prst="rect">
            <a:avLst/>
          </a:prstGeom>
          <a:noFill/>
          <a:ln w="9525">
            <a:noFill/>
            <a:miter lim="800000"/>
            <a:headEnd/>
            <a:tailEnd/>
          </a:ln>
          <a:effectLst/>
        </p:spPr>
        <p:txBody>
          <a:bodyPr wrap="none">
            <a:spAutoFit/>
          </a:bodyPr>
          <a:lstStyle/>
          <a:p>
            <a:endParaRPr lang="hr-HR"/>
          </a:p>
        </p:txBody>
      </p:sp>
      <p:sp>
        <p:nvSpPr>
          <p:cNvPr id="23559" name="Text Box 7"/>
          <p:cNvSpPr txBox="1">
            <a:spLocks noChangeArrowheads="1"/>
          </p:cNvSpPr>
          <p:nvPr/>
        </p:nvSpPr>
        <p:spPr bwMode="auto">
          <a:xfrm>
            <a:off x="2915816" y="4180344"/>
            <a:ext cx="5812810" cy="2677656"/>
          </a:xfrm>
          <a:prstGeom prst="rect">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wrap="none">
            <a:spAutoFit/>
          </a:bodyPr>
          <a:lstStyle/>
          <a:p>
            <a:r>
              <a:rPr lang="hr-HR" sz="2800" b="1" dirty="0">
                <a:ln w="12700">
                  <a:solidFill>
                    <a:sysClr val="windowText" lastClr="000000"/>
                  </a:solidFill>
                  <a:prstDash val="solid"/>
                </a:ln>
                <a:solidFill>
                  <a:sysClr val="windowText" lastClr="000000"/>
                </a:solidFill>
                <a:effectLst>
                  <a:outerShdw blurRad="41275" dist="20320" dir="1800000" algn="tl" rotWithShape="0">
                    <a:srgbClr val="000000">
                      <a:alpha val="40000"/>
                    </a:srgbClr>
                  </a:outerShdw>
                </a:effectLst>
                <a:latin typeface="Trebuchet MS" pitchFamily="34" charset="0"/>
              </a:rPr>
              <a:t>Razlozi:</a:t>
            </a:r>
          </a:p>
          <a:p>
            <a:pPr>
              <a:buFont typeface="Wingdings" pitchFamily="2" charset="2"/>
              <a:buChar char="q"/>
            </a:pPr>
            <a:r>
              <a:rPr lang="hr-HR" sz="2800" b="1" dirty="0" smtClean="0">
                <a:ln w="12700">
                  <a:solidFill>
                    <a:sysClr val="windowText" lastClr="000000"/>
                  </a:solidFill>
                  <a:prstDash val="solid"/>
                </a:ln>
                <a:solidFill>
                  <a:sysClr val="windowText" lastClr="000000"/>
                </a:solidFill>
                <a:effectLst>
                  <a:outerShdw blurRad="41275" dist="20320" dir="1800000" algn="tl" rotWithShape="0">
                    <a:srgbClr val="000000">
                      <a:alpha val="40000"/>
                    </a:srgbClr>
                  </a:outerShdw>
                </a:effectLst>
                <a:latin typeface="Trebuchet MS" pitchFamily="34" charset="0"/>
              </a:rPr>
              <a:t> posljedice </a:t>
            </a:r>
            <a:r>
              <a:rPr lang="hr-HR" sz="2800" b="1" dirty="0">
                <a:ln w="12700">
                  <a:solidFill>
                    <a:sysClr val="windowText" lastClr="000000"/>
                  </a:solidFill>
                  <a:prstDash val="solid"/>
                </a:ln>
                <a:solidFill>
                  <a:sysClr val="windowText" lastClr="000000"/>
                </a:solidFill>
                <a:effectLst>
                  <a:outerShdw blurRad="41275" dist="20320" dir="1800000" algn="tl" rotWithShape="0">
                    <a:srgbClr val="000000">
                      <a:alpha val="40000"/>
                    </a:srgbClr>
                  </a:outerShdw>
                </a:effectLst>
                <a:latin typeface="Trebuchet MS" pitchFamily="34" charset="0"/>
              </a:rPr>
              <a:t>Prvog svjetskog rata</a:t>
            </a:r>
          </a:p>
          <a:p>
            <a:pPr>
              <a:buFont typeface="Wingdings" pitchFamily="2" charset="2"/>
              <a:buNone/>
            </a:pPr>
            <a:r>
              <a:rPr lang="hr-HR" sz="2800" b="1" dirty="0">
                <a:ln w="12700">
                  <a:solidFill>
                    <a:sysClr val="windowText" lastClr="000000"/>
                  </a:solidFill>
                  <a:prstDash val="solid"/>
                </a:ln>
                <a:solidFill>
                  <a:sysClr val="windowText" lastClr="000000"/>
                </a:solidFill>
                <a:effectLst>
                  <a:outerShdw blurRad="41275" dist="20320" dir="1800000" algn="tl" rotWithShape="0">
                    <a:srgbClr val="000000">
                      <a:alpha val="40000"/>
                    </a:srgbClr>
                  </a:outerShdw>
                </a:effectLst>
                <a:latin typeface="Trebuchet MS" pitchFamily="34" charset="0"/>
              </a:rPr>
              <a:t>i gospodarske krize- svježe</a:t>
            </a:r>
          </a:p>
          <a:p>
            <a:pPr>
              <a:buFont typeface="Wingdings" pitchFamily="2" charset="2"/>
              <a:buChar char="q"/>
            </a:pPr>
            <a:r>
              <a:rPr lang="hr-HR" sz="2800" b="1" dirty="0" smtClean="0">
                <a:ln w="12700">
                  <a:solidFill>
                    <a:sysClr val="windowText" lastClr="000000"/>
                  </a:solidFill>
                  <a:prstDash val="solid"/>
                </a:ln>
                <a:solidFill>
                  <a:sysClr val="windowText" lastClr="000000"/>
                </a:solidFill>
                <a:effectLst>
                  <a:outerShdw blurRad="41275" dist="20320" dir="1800000" algn="tl" rotWithShape="0">
                    <a:srgbClr val="000000">
                      <a:alpha val="40000"/>
                    </a:srgbClr>
                  </a:outerShdw>
                </a:effectLst>
                <a:latin typeface="Trebuchet MS" pitchFamily="34" charset="0"/>
              </a:rPr>
              <a:t> mirovni </a:t>
            </a:r>
            <a:r>
              <a:rPr lang="hr-HR" sz="2800" b="1" dirty="0">
                <a:ln w="12700">
                  <a:solidFill>
                    <a:sysClr val="windowText" lastClr="000000"/>
                  </a:solidFill>
                  <a:prstDash val="solid"/>
                </a:ln>
                <a:solidFill>
                  <a:sysClr val="windowText" lastClr="000000"/>
                </a:solidFill>
                <a:effectLst>
                  <a:outerShdw blurRad="41275" dist="20320" dir="1800000" algn="tl" rotWithShape="0">
                    <a:srgbClr val="000000">
                      <a:alpha val="40000"/>
                    </a:srgbClr>
                  </a:outerShdw>
                </a:effectLst>
                <a:latin typeface="Trebuchet MS" pitchFamily="34" charset="0"/>
              </a:rPr>
              <a:t>ugovor s Njemačkom </a:t>
            </a:r>
          </a:p>
          <a:p>
            <a:pPr>
              <a:buFont typeface="Wingdings" pitchFamily="2" charset="2"/>
              <a:buNone/>
            </a:pPr>
            <a:r>
              <a:rPr lang="hr-HR" sz="2800" b="1" dirty="0">
                <a:ln w="12700">
                  <a:solidFill>
                    <a:sysClr val="windowText" lastClr="000000"/>
                  </a:solidFill>
                  <a:prstDash val="solid"/>
                </a:ln>
                <a:solidFill>
                  <a:sysClr val="windowText" lastClr="000000"/>
                </a:solidFill>
                <a:effectLst>
                  <a:outerShdw blurRad="41275" dist="20320" dir="1800000" algn="tl" rotWithShape="0">
                    <a:srgbClr val="000000">
                      <a:alpha val="40000"/>
                    </a:srgbClr>
                  </a:outerShdw>
                </a:effectLst>
                <a:latin typeface="Trebuchet MS" pitchFamily="34" charset="0"/>
              </a:rPr>
              <a:t>bio je nepravedan</a:t>
            </a:r>
          </a:p>
          <a:p>
            <a:pPr>
              <a:buFont typeface="Wingdings" pitchFamily="2" charset="2"/>
              <a:buChar char="q"/>
            </a:pPr>
            <a:r>
              <a:rPr lang="hr-HR" sz="2800" b="1" dirty="0" smtClean="0">
                <a:ln w="12700">
                  <a:solidFill>
                    <a:sysClr val="windowText" lastClr="000000"/>
                  </a:solidFill>
                  <a:prstDash val="solid"/>
                </a:ln>
                <a:solidFill>
                  <a:sysClr val="windowText" lastClr="000000"/>
                </a:solidFill>
                <a:effectLst>
                  <a:outerShdw blurRad="41275" dist="20320" dir="1800000" algn="tl" rotWithShape="0">
                    <a:srgbClr val="000000">
                      <a:alpha val="40000"/>
                    </a:srgbClr>
                  </a:outerShdw>
                </a:effectLst>
                <a:latin typeface="Trebuchet MS" pitchFamily="34" charset="0"/>
              </a:rPr>
              <a:t> strah </a:t>
            </a:r>
            <a:r>
              <a:rPr lang="hr-HR" sz="2800" b="1" dirty="0">
                <a:ln w="12700">
                  <a:solidFill>
                    <a:sysClr val="windowText" lastClr="000000"/>
                  </a:solidFill>
                  <a:prstDash val="solid"/>
                </a:ln>
                <a:solidFill>
                  <a:sysClr val="windowText" lastClr="000000"/>
                </a:solidFill>
                <a:effectLst>
                  <a:outerShdw blurRad="41275" dist="20320" dir="1800000" algn="tl" rotWithShape="0">
                    <a:srgbClr val="000000">
                      <a:alpha val="40000"/>
                    </a:srgbClr>
                  </a:outerShdw>
                </a:effectLst>
                <a:latin typeface="Trebuchet MS" pitchFamily="34" charset="0"/>
              </a:rPr>
              <a:t>od širenja komunizma</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business2">
  <a:themeElements>
    <a:clrScheme name="">
      <a:dk1>
        <a:srgbClr val="FFFF99"/>
      </a:dk1>
      <a:lt1>
        <a:srgbClr val="FFFFFF"/>
      </a:lt1>
      <a:dk2>
        <a:srgbClr val="FFFF66"/>
      </a:dk2>
      <a:lt2>
        <a:srgbClr val="808080"/>
      </a:lt2>
      <a:accent1>
        <a:srgbClr val="FFFFCC"/>
      </a:accent1>
      <a:accent2>
        <a:srgbClr val="99FF99"/>
      </a:accent2>
      <a:accent3>
        <a:srgbClr val="FFFFFF"/>
      </a:accent3>
      <a:accent4>
        <a:srgbClr val="DADA82"/>
      </a:accent4>
      <a:accent5>
        <a:srgbClr val="FFFFE2"/>
      </a:accent5>
      <a:accent6>
        <a:srgbClr val="8AE78A"/>
      </a:accent6>
      <a:hlink>
        <a:srgbClr val="FFFF99"/>
      </a:hlink>
      <a:folHlink>
        <a:srgbClr val="CCCCFF"/>
      </a:folHlink>
    </a:clrScheme>
    <a:fontScheme name="business2">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usiness2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usiness2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usiness2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usiness2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usiness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usiness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usiness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business2 8">
        <a:dk1>
          <a:srgbClr val="808080"/>
        </a:dk1>
        <a:lt1>
          <a:srgbClr val="FFCCFF"/>
        </a:lt1>
        <a:dk2>
          <a:srgbClr val="FFCCCC"/>
        </a:dk2>
        <a:lt2>
          <a:srgbClr val="FFFFFF"/>
        </a:lt2>
        <a:accent1>
          <a:srgbClr val="990066"/>
        </a:accent1>
        <a:accent2>
          <a:srgbClr val="9C001A"/>
        </a:accent2>
        <a:accent3>
          <a:srgbClr val="FFE2E2"/>
        </a:accent3>
        <a:accent4>
          <a:srgbClr val="DAAEDA"/>
        </a:accent4>
        <a:accent5>
          <a:srgbClr val="CAAAB8"/>
        </a:accent5>
        <a:accent6>
          <a:srgbClr val="8D0016"/>
        </a:accent6>
        <a:hlink>
          <a:srgbClr val="CCCCFF"/>
        </a:hlink>
        <a:folHlink>
          <a:srgbClr val="B2B2B2"/>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C:\My Documents\business2.pot</Template>
  <TotalTime>815</TotalTime>
  <Words>680</Words>
  <Application>Microsoft Office PowerPoint</Application>
  <PresentationFormat>Prikaz na zaslonu (4:3)</PresentationFormat>
  <Paragraphs>94</Paragraphs>
  <Slides>27</Slides>
  <Notes>0</Notes>
  <HiddenSlides>0</HiddenSlides>
  <MMClips>0</MMClips>
  <ScaleCrop>false</ScaleCrop>
  <HeadingPairs>
    <vt:vector size="4" baseType="variant">
      <vt:variant>
        <vt:lpstr>Tema</vt:lpstr>
      </vt:variant>
      <vt:variant>
        <vt:i4>1</vt:i4>
      </vt:variant>
      <vt:variant>
        <vt:lpstr>Naslovi slajdova</vt:lpstr>
      </vt:variant>
      <vt:variant>
        <vt:i4>27</vt:i4>
      </vt:variant>
    </vt:vector>
  </HeadingPairs>
  <TitlesOfParts>
    <vt:vector size="28" baseType="lpstr">
      <vt:lpstr>business2</vt:lpstr>
      <vt:lpstr>DRUGI SVJETSKI RAT ( 1939.-1945.)</vt:lpstr>
      <vt:lpstr>P. PICASSO, GUERNICA</vt:lpstr>
      <vt:lpstr>JAPAN- MILITARIZAM</vt:lpstr>
      <vt:lpstr>ITALIJA- FAŠIZAM</vt:lpstr>
      <vt:lpstr>Izjave o mandžurijskoj i abesiniskoj krizi</vt:lpstr>
      <vt:lpstr>NJEMAČKA- NACIZAM</vt:lpstr>
      <vt:lpstr>Hitlerov tumač Paul Schmidt, prenosi Hitlerovo priznanje:</vt:lpstr>
      <vt:lpstr>1936. OSOVINA RIM- BERLIN</vt:lpstr>
      <vt:lpstr>POLITIKA POPUŠTANJA</vt:lpstr>
      <vt:lpstr>“ Hitler za trpezom “</vt:lpstr>
      <vt:lpstr>1938. ANSCHLUSS</vt:lpstr>
      <vt:lpstr>1938. SUDETI</vt:lpstr>
      <vt:lpstr>1938. KONFERENCIJA U MÜNCHENU</vt:lpstr>
      <vt:lpstr>1938. MINHENSKI SPORAZUM</vt:lpstr>
      <vt:lpstr>Winston Churchill, britanski oporbeni političar:</vt:lpstr>
      <vt:lpstr>KOMADANJE ČEHOSLOVAČKE</vt:lpstr>
      <vt:lpstr>Europska krizna žarišta između dva rata</vt:lpstr>
      <vt:lpstr>NJEMAČKI ZAHTJEV ZA POLJSKIM TERITORIJEM</vt:lpstr>
      <vt:lpstr>1939. PAKT O PRIJATELJSTVU I NENAPADANJU</vt:lpstr>
      <vt:lpstr>1939.  PAKT O PRIJATELJSTVU I NENAPADANJU</vt:lpstr>
      <vt:lpstr>Slajd 21</vt:lpstr>
      <vt:lpstr>1.9.1939. NJEMAČKA JE NAPALA POLJSKU- POČETAK DRUGOG SVJETSKOG RATA</vt:lpstr>
      <vt:lpstr>Blitzkrieg- “ munjeviti rat “</vt:lpstr>
      <vt:lpstr>NAPAD NA POLJSKU</vt:lpstr>
      <vt:lpstr>Direktiva br.1, Hitlerova naredba za napad na Poljsku, 31. kolovoza 1939.:</vt:lpstr>
      <vt:lpstr>POČETAK DRUGOG SVJETSKOG RATA</vt:lpstr>
      <vt:lpstr>Slajd 27</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rd</dc:creator>
  <cp:lastModifiedBy>nina</cp:lastModifiedBy>
  <cp:revision>44</cp:revision>
  <dcterms:created xsi:type="dcterms:W3CDTF">2007-03-10T18:30:42Z</dcterms:created>
  <dcterms:modified xsi:type="dcterms:W3CDTF">2012-02-13T20:30:29Z</dcterms:modified>
</cp:coreProperties>
</file>