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79" r:id="rId4"/>
    <p:sldId id="267" r:id="rId5"/>
    <p:sldId id="257" r:id="rId6"/>
    <p:sldId id="258" r:id="rId7"/>
    <p:sldId id="260" r:id="rId8"/>
    <p:sldId id="261" r:id="rId9"/>
    <p:sldId id="262" r:id="rId10"/>
    <p:sldId id="263" r:id="rId11"/>
    <p:sldId id="264" r:id="rId12"/>
    <p:sldId id="266" r:id="rId13"/>
    <p:sldId id="265" r:id="rId14"/>
    <p:sldId id="268" r:id="rId15"/>
    <p:sldId id="274" r:id="rId16"/>
    <p:sldId id="303" r:id="rId17"/>
    <p:sldId id="275" r:id="rId18"/>
    <p:sldId id="269" r:id="rId19"/>
    <p:sldId id="270" r:id="rId20"/>
    <p:sldId id="271" r:id="rId21"/>
    <p:sldId id="272" r:id="rId22"/>
    <p:sldId id="276" r:id="rId23"/>
    <p:sldId id="277" r:id="rId24"/>
    <p:sldId id="280" r:id="rId25"/>
    <p:sldId id="301" r:id="rId26"/>
    <p:sldId id="278" r:id="rId27"/>
    <p:sldId id="296" r:id="rId28"/>
    <p:sldId id="295" r:id="rId29"/>
    <p:sldId id="281" r:id="rId30"/>
    <p:sldId id="284" r:id="rId31"/>
    <p:sldId id="282" r:id="rId32"/>
    <p:sldId id="302" r:id="rId33"/>
    <p:sldId id="283" r:id="rId34"/>
    <p:sldId id="285" r:id="rId35"/>
    <p:sldId id="286" r:id="rId36"/>
    <p:sldId id="287" r:id="rId37"/>
    <p:sldId id="292" r:id="rId38"/>
    <p:sldId id="290" r:id="rId39"/>
    <p:sldId id="293" r:id="rId40"/>
    <p:sldId id="288" r:id="rId41"/>
    <p:sldId id="289" r:id="rId42"/>
    <p:sldId id="291" r:id="rId43"/>
    <p:sldId id="294" r:id="rId44"/>
    <p:sldId id="298" r:id="rId45"/>
    <p:sldId id="297" r:id="rId46"/>
    <p:sldId id="299" r:id="rId47"/>
    <p:sldId id="300" r:id="rId48"/>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993" autoAdjust="0"/>
  </p:normalViewPr>
  <p:slideViewPr>
    <p:cSldViewPr showGuides="1">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81000" y="457200"/>
            <a:ext cx="8397875" cy="5562600"/>
            <a:chOff x="240" y="288"/>
            <a:chExt cx="5290" cy="3504"/>
          </a:xfrm>
        </p:grpSpPr>
        <p:sp>
          <p:nvSpPr>
            <p:cNvPr id="512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512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5125"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hr-HR"/>
              <a:t>Kliknite da biste uredili stil naslova matrice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hr-HR"/>
              <a:t>Kliknite da biste uredili stil podnaslova matrice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hr-HR"/>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hr-HR"/>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21650ECE-2F31-4870-9A36-365F79213B3E}" type="slidenum">
              <a:rPr lang="hr-H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AD52ABA4-8B1D-4AB2-B6E5-1DDCD47981E6}" type="slidenum">
              <a:rPr lang="hr-H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3400A081-130B-43F7-AF82-E44809285D98}" type="slidenum">
              <a:rPr lang="hr-H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hr-HR"/>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hr-H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DD01EB5-66A4-48FF-907A-63D58589DC32}" type="slidenum">
              <a:rPr lang="hr-H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81534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3924300"/>
            <a:ext cx="81534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hr-HR"/>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hr-H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708EBF4F-D5D4-4BC2-B9A7-5CDA769674E6}" type="slidenum">
              <a:rPr lang="hr-H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hr-HR"/>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hr-H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99EF2CA0-9331-4690-BDC6-113FDF7F1E03}" type="slidenum">
              <a:rPr lang="hr-H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hr-HR"/>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hr-HR"/>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A75659A1-CFD0-4E21-B0AE-DA4518536CD1}" type="slidenum">
              <a:rPr lang="hr-H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67A404E-7326-46C4-8CDA-C7343C6EF8AF}" type="slidenum">
              <a:rPr lang="hr-H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A635B546-E0AC-49BF-AF17-EA06D61A0673}" type="slidenum">
              <a:rPr lang="hr-H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A803E50A-6F74-461D-80B8-621BAC49EAD0}" type="slidenum">
              <a:rPr lang="hr-H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hr-HR"/>
          </a:p>
        </p:txBody>
      </p:sp>
      <p:sp>
        <p:nvSpPr>
          <p:cNvPr id="8" name="Footer Placeholder 7"/>
          <p:cNvSpPr>
            <a:spLocks noGrp="1"/>
          </p:cNvSpPr>
          <p:nvPr>
            <p:ph type="ftr" sz="quarter" idx="11"/>
          </p:nvPr>
        </p:nvSpPr>
        <p:spPr/>
        <p:txBody>
          <a:bodyPr/>
          <a:lstStyle>
            <a:lvl1pPr>
              <a:defRPr/>
            </a:lvl1pPr>
          </a:lstStyle>
          <a:p>
            <a:endParaRPr lang="hr-HR"/>
          </a:p>
        </p:txBody>
      </p:sp>
      <p:sp>
        <p:nvSpPr>
          <p:cNvPr id="9" name="Slide Number Placeholder 8"/>
          <p:cNvSpPr>
            <a:spLocks noGrp="1"/>
          </p:cNvSpPr>
          <p:nvPr>
            <p:ph type="sldNum" sz="quarter" idx="12"/>
          </p:nvPr>
        </p:nvSpPr>
        <p:spPr/>
        <p:txBody>
          <a:bodyPr/>
          <a:lstStyle>
            <a:lvl1pPr>
              <a:defRPr/>
            </a:lvl1pPr>
          </a:lstStyle>
          <a:p>
            <a:fld id="{53012143-34A3-48C1-8359-0DD3587F1C65}" type="slidenum">
              <a:rPr lang="hr-H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hr-HR"/>
          </a:p>
        </p:txBody>
      </p:sp>
      <p:sp>
        <p:nvSpPr>
          <p:cNvPr id="4" name="Footer Placeholder 3"/>
          <p:cNvSpPr>
            <a:spLocks noGrp="1"/>
          </p:cNvSpPr>
          <p:nvPr>
            <p:ph type="ftr" sz="quarter" idx="11"/>
          </p:nvPr>
        </p:nvSpPr>
        <p:spPr/>
        <p:txBody>
          <a:bodyPr/>
          <a:lstStyle>
            <a:lvl1pPr>
              <a:defRPr/>
            </a:lvl1pPr>
          </a:lstStyle>
          <a:p>
            <a:endParaRPr lang="hr-HR"/>
          </a:p>
        </p:txBody>
      </p:sp>
      <p:sp>
        <p:nvSpPr>
          <p:cNvPr id="5" name="Slide Number Placeholder 4"/>
          <p:cNvSpPr>
            <a:spLocks noGrp="1"/>
          </p:cNvSpPr>
          <p:nvPr>
            <p:ph type="sldNum" sz="quarter" idx="12"/>
          </p:nvPr>
        </p:nvSpPr>
        <p:spPr/>
        <p:txBody>
          <a:bodyPr/>
          <a:lstStyle>
            <a:lvl1pPr>
              <a:defRPr/>
            </a:lvl1pPr>
          </a:lstStyle>
          <a:p>
            <a:fld id="{E4A5FEA8-6F80-4EF0-843B-00735D1EBABD}" type="slidenum">
              <a:rPr lang="hr-H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r-HR"/>
          </a:p>
        </p:txBody>
      </p:sp>
      <p:sp>
        <p:nvSpPr>
          <p:cNvPr id="3" name="Footer Placeholder 2"/>
          <p:cNvSpPr>
            <a:spLocks noGrp="1"/>
          </p:cNvSpPr>
          <p:nvPr>
            <p:ph type="ftr" sz="quarter" idx="11"/>
          </p:nvPr>
        </p:nvSpPr>
        <p:spPr/>
        <p:txBody>
          <a:bodyPr/>
          <a:lstStyle>
            <a:lvl1pPr>
              <a:defRPr/>
            </a:lvl1pPr>
          </a:lstStyle>
          <a:p>
            <a:endParaRPr lang="hr-HR"/>
          </a:p>
        </p:txBody>
      </p:sp>
      <p:sp>
        <p:nvSpPr>
          <p:cNvPr id="4" name="Slide Number Placeholder 3"/>
          <p:cNvSpPr>
            <a:spLocks noGrp="1"/>
          </p:cNvSpPr>
          <p:nvPr>
            <p:ph type="sldNum" sz="quarter" idx="12"/>
          </p:nvPr>
        </p:nvSpPr>
        <p:spPr/>
        <p:txBody>
          <a:bodyPr/>
          <a:lstStyle>
            <a:lvl1pPr>
              <a:defRPr/>
            </a:lvl1pPr>
          </a:lstStyle>
          <a:p>
            <a:fld id="{AC9C45DB-2503-4735-B048-13836B344470}" type="slidenum">
              <a:rPr lang="hr-H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FABE25A6-F21C-4CC5-92F4-EC669E420708}" type="slidenum">
              <a:rPr lang="hr-H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r-HR"/>
          </a:p>
        </p:txBody>
      </p:sp>
      <p:sp>
        <p:nvSpPr>
          <p:cNvPr id="6" name="Footer Placeholder 5"/>
          <p:cNvSpPr>
            <a:spLocks noGrp="1"/>
          </p:cNvSpPr>
          <p:nvPr>
            <p:ph type="ftr" sz="quarter" idx="11"/>
          </p:nvPr>
        </p:nvSpPr>
        <p:spPr/>
        <p:txBody>
          <a:bodyPr/>
          <a:lstStyle>
            <a:lvl1pPr>
              <a:defRPr/>
            </a:lvl1pPr>
          </a:lstStyle>
          <a:p>
            <a:endParaRPr lang="hr-HR"/>
          </a:p>
        </p:txBody>
      </p:sp>
      <p:sp>
        <p:nvSpPr>
          <p:cNvPr id="7" name="Slide Number Placeholder 6"/>
          <p:cNvSpPr>
            <a:spLocks noGrp="1"/>
          </p:cNvSpPr>
          <p:nvPr>
            <p:ph type="sldNum" sz="quarter" idx="12"/>
          </p:nvPr>
        </p:nvSpPr>
        <p:spPr/>
        <p:txBody>
          <a:bodyPr/>
          <a:lstStyle>
            <a:lvl1pPr>
              <a:defRPr/>
            </a:lvl1pPr>
          </a:lstStyle>
          <a:p>
            <a:fld id="{EBD8E51D-465C-42C8-9AC8-8C1C7E1444F1}" type="slidenum">
              <a:rPr lang="hr-H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228600" y="228600"/>
            <a:ext cx="8686800" cy="5943600"/>
            <a:chOff x="144" y="144"/>
            <a:chExt cx="5472" cy="3744"/>
          </a:xfrm>
        </p:grpSpPr>
        <p:sp>
          <p:nvSpPr>
            <p:cNvPr id="409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410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410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4102"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endParaRPr lang="hr-HR"/>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hr-HR"/>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E3A57B7C-957E-4E3B-AEF4-B11FFA7E760A}" type="slidenum">
              <a:rPr lang="hr-HR"/>
              <a:pPr/>
              <a:t>‹#›</a:t>
            </a:fld>
            <a:endParaRPr lang="hr-H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cs typeface="Arial" charset="0"/>
        </a:defRPr>
      </a:lvl2pPr>
      <a:lvl3pPr algn="l" rtl="0" fontAlgn="base">
        <a:lnSpc>
          <a:spcPct val="80000"/>
        </a:lnSpc>
        <a:spcBef>
          <a:spcPct val="0"/>
        </a:spcBef>
        <a:spcAft>
          <a:spcPct val="0"/>
        </a:spcAft>
        <a:defRPr sz="4400">
          <a:solidFill>
            <a:schemeClr val="tx2"/>
          </a:solidFill>
          <a:latin typeface="Times New Roman" pitchFamily="18" charset="0"/>
          <a:cs typeface="Arial" charset="0"/>
        </a:defRPr>
      </a:lvl3pPr>
      <a:lvl4pPr algn="l" rtl="0" fontAlgn="base">
        <a:lnSpc>
          <a:spcPct val="80000"/>
        </a:lnSpc>
        <a:spcBef>
          <a:spcPct val="0"/>
        </a:spcBef>
        <a:spcAft>
          <a:spcPct val="0"/>
        </a:spcAft>
        <a:defRPr sz="4400">
          <a:solidFill>
            <a:schemeClr val="tx2"/>
          </a:solidFill>
          <a:latin typeface="Times New Roman" pitchFamily="18" charset="0"/>
          <a:cs typeface="Arial" charset="0"/>
        </a:defRPr>
      </a:lvl4pPr>
      <a:lvl5pPr algn="l" rtl="0" fontAlgn="base">
        <a:lnSpc>
          <a:spcPct val="80000"/>
        </a:lnSpc>
        <a:spcBef>
          <a:spcPct val="0"/>
        </a:spcBef>
        <a:spcAft>
          <a:spcPct val="0"/>
        </a:spcAft>
        <a:defRPr sz="4400">
          <a:solidFill>
            <a:schemeClr val="tx2"/>
          </a:solidFill>
          <a:latin typeface="Times New Roman" pitchFamily="18"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cs typeface="+mn-cs"/>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31093" y="1857364"/>
            <a:ext cx="6881813" cy="1358908"/>
          </a:xfrm>
        </p:spPr>
        <p:txBody>
          <a:bodyPr/>
          <a:lstStyle/>
          <a:p>
            <a:r>
              <a:rPr lang="hr-HR" sz="4400" dirty="0">
                <a:solidFill>
                  <a:schemeClr val="tx1"/>
                </a:solidFill>
                <a:latin typeface="Arial Unicode MS" pitchFamily="34" charset="-128"/>
              </a:rPr>
              <a:t>NASTANAK</a:t>
            </a:r>
          </a:p>
        </p:txBody>
      </p:sp>
      <p:sp>
        <p:nvSpPr>
          <p:cNvPr id="2051" name="Rectangle 3"/>
          <p:cNvSpPr>
            <a:spLocks noGrp="1" noChangeArrowheads="1"/>
          </p:cNvSpPr>
          <p:nvPr>
            <p:ph type="subTitle" idx="1"/>
          </p:nvPr>
        </p:nvSpPr>
        <p:spPr>
          <a:xfrm>
            <a:off x="1371600" y="3716338"/>
            <a:ext cx="6400800" cy="712794"/>
          </a:xfrm>
        </p:spPr>
        <p:txBody>
          <a:bodyPr/>
          <a:lstStyle/>
          <a:p>
            <a:r>
              <a:rPr lang="hr-HR" dirty="0"/>
              <a:t>NEZAVISNE DRŽAVE HRVATSKE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5300" y="571480"/>
            <a:ext cx="8153400" cy="636586"/>
          </a:xfrm>
          <a:ln>
            <a:solidFill>
              <a:schemeClr val="accent2">
                <a:lumMod val="40000"/>
                <a:lumOff val="60000"/>
              </a:schemeClr>
            </a:solidFill>
          </a:ln>
        </p:spPr>
        <p:txBody>
          <a:bodyPr/>
          <a:lstStyle/>
          <a:p>
            <a:pPr algn="ctr"/>
            <a:r>
              <a:rPr lang="hr-HR" sz="4000" dirty="0" smtClean="0">
                <a:solidFill>
                  <a:schemeClr val="accent2">
                    <a:lumMod val="60000"/>
                    <a:lumOff val="40000"/>
                  </a:schemeClr>
                </a:solidFill>
                <a:latin typeface="Arial Unicode MS" pitchFamily="34" charset="-128"/>
              </a:rPr>
              <a:t>Proglas Slavka Kvaternika</a:t>
            </a:r>
            <a:endParaRPr lang="hr-HR" sz="4000" dirty="0">
              <a:solidFill>
                <a:schemeClr val="accent2">
                  <a:lumMod val="60000"/>
                  <a:lumOff val="40000"/>
                </a:schemeClr>
              </a:solidFill>
              <a:latin typeface="Arial Unicode MS" pitchFamily="34" charset="-128"/>
            </a:endParaRPr>
          </a:p>
        </p:txBody>
      </p:sp>
      <p:sp>
        <p:nvSpPr>
          <p:cNvPr id="17411" name="Rectangle 3"/>
          <p:cNvSpPr>
            <a:spLocks noGrp="1" noChangeArrowheads="1"/>
          </p:cNvSpPr>
          <p:nvPr>
            <p:ph type="body" idx="1"/>
          </p:nvPr>
        </p:nvSpPr>
        <p:spPr>
          <a:ln>
            <a:solidFill>
              <a:schemeClr val="accent2">
                <a:lumMod val="40000"/>
                <a:lumOff val="60000"/>
              </a:schemeClr>
            </a:solidFill>
          </a:ln>
        </p:spPr>
        <p:txBody>
          <a:bodyPr/>
          <a:lstStyle/>
          <a:p>
            <a:pPr>
              <a:lnSpc>
                <a:spcPct val="80000"/>
              </a:lnSpc>
              <a:buFont typeface="Wingdings" pitchFamily="2" charset="2"/>
              <a:buNone/>
            </a:pPr>
            <a:r>
              <a:rPr lang="hr-HR" sz="1600" i="1" dirty="0"/>
              <a:t>		</a:t>
            </a:r>
            <a:r>
              <a:rPr lang="hr-HR" sz="2000" dirty="0">
                <a:latin typeface="Arial Unicode MS" pitchFamily="34" charset="-128"/>
              </a:rPr>
              <a:t>Hrvatski narode! Božja providnost i volja našeg saveznika, te mukotrpna višestoljetna borba hrvatskog naroda i velika požrtvovnost našeg poglavnika </a:t>
            </a:r>
            <a:r>
              <a:rPr lang="hr-HR" sz="2000" dirty="0" err="1">
                <a:latin typeface="Arial Unicode MS" pitchFamily="34" charset="-128"/>
              </a:rPr>
              <a:t>dr</a:t>
            </a:r>
            <a:r>
              <a:rPr lang="hr-HR" sz="2000" dirty="0">
                <a:latin typeface="Arial Unicode MS" pitchFamily="34" charset="-128"/>
              </a:rPr>
              <a:t>. Ante Pavelića, te ustaškog pokreta u zemlji i inozemstvu, odredili su da danas pred dan uskrsnuća Božjeg sina uskrsne i naša Nezavisna Država Hrvatska.</a:t>
            </a:r>
          </a:p>
          <a:p>
            <a:pPr>
              <a:lnSpc>
                <a:spcPct val="80000"/>
              </a:lnSpc>
              <a:buFont typeface="Wingdings" pitchFamily="2" charset="2"/>
              <a:buNone/>
            </a:pPr>
            <a:r>
              <a:rPr lang="hr-HR" sz="2000" dirty="0">
                <a:latin typeface="Arial Unicode MS" pitchFamily="34" charset="-128"/>
              </a:rPr>
              <a:t>		Pozivam sve Hrvate, u kojem god mjestu oni bili, a naročito sve časnike, podčasnike i momčad cjelokupne oružane snage i javne sigurnosti, da drže najveći red i da svi smjesta prijave zapovjedništvu oružane snage u Zagrebu mjesto gdje se nalaze, te da cijela oružana snaga smjesta položi zakletvu vjernosti Nezavisnoj Državi Hrvatskoj i njenom poglavniku. Cjelokupnu vlast i zapovjedništvo cjelokupne oružane snage preuzeo sam danas kao opunomoćenik poglavnika.</a:t>
            </a:r>
          </a:p>
          <a:p>
            <a:pPr>
              <a:lnSpc>
                <a:spcPct val="80000"/>
              </a:lnSpc>
              <a:buFont typeface="Wingdings" pitchFamily="2" charset="2"/>
              <a:buNone/>
            </a:pPr>
            <a:r>
              <a:rPr lang="hr-HR" sz="2000" dirty="0">
                <a:latin typeface="Arial Unicode MS" pitchFamily="34" charset="-128"/>
              </a:rPr>
              <a:t>		Bog i Hrvati! Za dom spremni!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95300" y="500042"/>
            <a:ext cx="8153400" cy="901719"/>
          </a:xfrm>
          <a:ln>
            <a:solidFill>
              <a:schemeClr val="accent2">
                <a:lumMod val="40000"/>
                <a:lumOff val="60000"/>
              </a:schemeClr>
            </a:solidFill>
          </a:ln>
        </p:spPr>
        <p:txBody>
          <a:bodyPr/>
          <a:lstStyle/>
          <a:p>
            <a:pPr algn="ctr"/>
            <a:r>
              <a:rPr lang="hr-HR" dirty="0" err="1" smtClean="0">
                <a:solidFill>
                  <a:schemeClr val="accent2">
                    <a:lumMod val="60000"/>
                    <a:lumOff val="40000"/>
                  </a:schemeClr>
                </a:solidFill>
                <a:latin typeface="Arial Unicode MS" pitchFamily="34" charset="-128"/>
              </a:rPr>
              <a:t>Dr</a:t>
            </a:r>
            <a:r>
              <a:rPr lang="hr-HR" dirty="0" smtClean="0">
                <a:solidFill>
                  <a:schemeClr val="accent2">
                    <a:lumMod val="60000"/>
                    <a:lumOff val="40000"/>
                  </a:schemeClr>
                </a:solidFill>
                <a:latin typeface="Arial Unicode MS" pitchFamily="34" charset="-128"/>
              </a:rPr>
              <a:t>. </a:t>
            </a:r>
            <a:r>
              <a:rPr lang="hr-HR" dirty="0" err="1" smtClean="0">
                <a:solidFill>
                  <a:schemeClr val="accent2">
                    <a:lumMod val="60000"/>
                    <a:lumOff val="40000"/>
                  </a:schemeClr>
                </a:solidFill>
                <a:latin typeface="Arial Unicode MS" pitchFamily="34" charset="-128"/>
              </a:rPr>
              <a:t>Vladko</a:t>
            </a:r>
            <a:r>
              <a:rPr lang="hr-HR" dirty="0" smtClean="0">
                <a:solidFill>
                  <a:schemeClr val="accent2">
                    <a:lumMod val="60000"/>
                    <a:lumOff val="40000"/>
                  </a:schemeClr>
                </a:solidFill>
                <a:latin typeface="Arial Unicode MS" pitchFamily="34" charset="-128"/>
              </a:rPr>
              <a:t> </a:t>
            </a:r>
            <a:r>
              <a:rPr lang="hr-HR" dirty="0">
                <a:solidFill>
                  <a:schemeClr val="accent2">
                    <a:lumMod val="60000"/>
                    <a:lumOff val="40000"/>
                  </a:schemeClr>
                </a:solidFill>
                <a:latin typeface="Arial Unicode MS" pitchFamily="34" charset="-128"/>
              </a:rPr>
              <a:t>Maček</a:t>
            </a:r>
          </a:p>
        </p:txBody>
      </p:sp>
      <p:sp>
        <p:nvSpPr>
          <p:cNvPr id="18437" name="Rectangle 5"/>
          <p:cNvSpPr>
            <a:spLocks noGrp="1" noChangeArrowheads="1"/>
          </p:cNvSpPr>
          <p:nvPr>
            <p:ph type="body" sz="half" idx="1"/>
          </p:nvPr>
        </p:nvSpPr>
        <p:spPr>
          <a:ln>
            <a:solidFill>
              <a:schemeClr val="accent2">
                <a:lumMod val="40000"/>
                <a:lumOff val="60000"/>
              </a:schemeClr>
            </a:solidFill>
          </a:ln>
        </p:spPr>
        <p:txBody>
          <a:bodyPr/>
          <a:lstStyle/>
          <a:p>
            <a:pPr>
              <a:lnSpc>
                <a:spcPct val="90000"/>
              </a:lnSpc>
            </a:pPr>
            <a:r>
              <a:rPr lang="hr-HR" sz="2100" dirty="0"/>
              <a:t>Hitler nije imao povjerenja u ustaše. Zato je potajno uputio svoje poslanike Mačeku, nudeći mu da po ulasku njemačkih trupa u Zagreb stane na čelo neovisne hrvatske države. Maček je ponudu odbio.</a:t>
            </a:r>
          </a:p>
          <a:p>
            <a:pPr>
              <a:lnSpc>
                <a:spcPct val="90000"/>
              </a:lnSpc>
            </a:pPr>
            <a:r>
              <a:rPr lang="hr-HR" sz="2100" dirty="0"/>
              <a:t>Maček nije podržavao </a:t>
            </a:r>
            <a:r>
              <a:rPr lang="hr-HR" sz="2100" dirty="0" smtClean="0"/>
              <a:t>ustaše. </a:t>
            </a:r>
            <a:r>
              <a:rPr lang="hr-HR" sz="2100" dirty="0"/>
              <a:t>Jedno vrijeme bio je zatočen u Jasenovcu, a najveći dio rata proveo je u kućnom pritvoru u Zagrebu.</a:t>
            </a:r>
          </a:p>
        </p:txBody>
      </p:sp>
      <p:pic>
        <p:nvPicPr>
          <p:cNvPr id="18439" name="Picture 7" descr="macek2"/>
          <p:cNvPicPr>
            <a:picLocks noGrp="1" noChangeAspect="1" noChangeArrowheads="1"/>
          </p:cNvPicPr>
          <p:nvPr>
            <p:ph sz="half" idx="2"/>
          </p:nvPr>
        </p:nvPicPr>
        <p:blipFill>
          <a:blip r:embed="rId2" cstate="print"/>
          <a:srcRect/>
          <a:stretch>
            <a:fillRect/>
          </a:stretch>
        </p:blipFill>
        <p:spPr>
          <a:xfrm>
            <a:off x="5076825" y="1844675"/>
            <a:ext cx="3205163" cy="403225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a:solidFill>
              <a:schemeClr val="accent2">
                <a:lumMod val="40000"/>
                <a:lumOff val="60000"/>
              </a:schemeClr>
            </a:solidFill>
          </a:ln>
        </p:spPr>
        <p:txBody>
          <a:bodyPr/>
          <a:lstStyle/>
          <a:p>
            <a:pPr algn="ctr"/>
            <a:r>
              <a:rPr lang="hr-HR" sz="3200" dirty="0">
                <a:solidFill>
                  <a:schemeClr val="accent2">
                    <a:lumMod val="60000"/>
                    <a:lumOff val="40000"/>
                  </a:schemeClr>
                </a:solidFill>
                <a:latin typeface="Arial Unicode MS" pitchFamily="34" charset="-128"/>
              </a:rPr>
              <a:t>Mačekovo obraćanje hrvatskom narodu nakon uspostave NDH</a:t>
            </a:r>
          </a:p>
        </p:txBody>
      </p:sp>
      <p:sp>
        <p:nvSpPr>
          <p:cNvPr id="21507" name="Rectangle 3"/>
          <p:cNvSpPr>
            <a:spLocks noGrp="1" noChangeArrowheads="1"/>
          </p:cNvSpPr>
          <p:nvPr>
            <p:ph type="body" idx="1"/>
          </p:nvPr>
        </p:nvSpPr>
        <p:spPr>
          <a:ln>
            <a:solidFill>
              <a:schemeClr val="accent2">
                <a:lumMod val="40000"/>
                <a:lumOff val="60000"/>
              </a:schemeClr>
            </a:solidFill>
          </a:ln>
        </p:spPr>
        <p:txBody>
          <a:bodyPr/>
          <a:lstStyle/>
          <a:p>
            <a:pPr>
              <a:lnSpc>
                <a:spcPct val="90000"/>
              </a:lnSpc>
            </a:pPr>
            <a:r>
              <a:rPr lang="hr-HR" sz="2700" dirty="0">
                <a:latin typeface="Arial Unicode MS" pitchFamily="34" charset="-128"/>
              </a:rPr>
              <a:t>Hrvatski narode! Pukovnik Slavko Kvaternik, vođa nacionalističkog pokreta u zemlji, proglasio je danas slobodnu i nezavisnu hrvatsku državu na cjelokupnom historijskom i geografskom području Hrvatske, te preuzeo vlast. Pozivam sav hrvatski narod, da se novoj vlasti pokorava. Pozivam sve pristaše </a:t>
            </a:r>
            <a:r>
              <a:rPr lang="hr-HR" sz="2700" dirty="0" smtClean="0">
                <a:latin typeface="Arial Unicode MS" pitchFamily="34" charset="-128"/>
              </a:rPr>
              <a:t>HSS-a, </a:t>
            </a:r>
            <a:r>
              <a:rPr lang="hr-HR" sz="2700" dirty="0">
                <a:latin typeface="Arial Unicode MS" pitchFamily="34" charset="-128"/>
              </a:rPr>
              <a:t>koji su na upravnim položajima, sve kotarske odbornike, općinske načelnike i odbornike </a:t>
            </a:r>
            <a:r>
              <a:rPr lang="hr-HR" sz="2700" dirty="0" err="1">
                <a:latin typeface="Arial Unicode MS" pitchFamily="34" charset="-128"/>
              </a:rPr>
              <a:t>itd</a:t>
            </a:r>
            <a:r>
              <a:rPr lang="hr-HR" sz="2700" dirty="0">
                <a:latin typeface="Arial Unicode MS" pitchFamily="34" charset="-128"/>
              </a:rPr>
              <a:t>, da iskreno surađuju s novom narodnom vladom.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5300" y="428604"/>
            <a:ext cx="8153400" cy="973157"/>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18.5.1941. Rimski ugovori</a:t>
            </a:r>
          </a:p>
        </p:txBody>
      </p:sp>
      <p:sp>
        <p:nvSpPr>
          <p:cNvPr id="20483" name="Rectangle 3"/>
          <p:cNvSpPr>
            <a:spLocks noGrp="1" noChangeArrowheads="1"/>
          </p:cNvSpPr>
          <p:nvPr>
            <p:ph type="body" idx="1"/>
          </p:nvPr>
        </p:nvSpPr>
        <p:spPr>
          <a:ln>
            <a:solidFill>
              <a:schemeClr val="accent2">
                <a:lumMod val="40000"/>
                <a:lumOff val="60000"/>
              </a:schemeClr>
            </a:solidFill>
          </a:ln>
        </p:spPr>
        <p:txBody>
          <a:bodyPr/>
          <a:lstStyle/>
          <a:p>
            <a:r>
              <a:rPr lang="hr-HR" dirty="0"/>
              <a:t>Italiji je pripala srednja Dalmacija od Zadra do Splita, dio Konavala, Boka kotorska, svi jadranski otoci osim Hvara, Brača, Paga, te znatni dio Hrvatskog primorja (do </a:t>
            </a:r>
            <a:r>
              <a:rPr lang="hr-HR" dirty="0" err="1"/>
              <a:t>Bakarca</a:t>
            </a:r>
            <a:r>
              <a:rPr lang="hr-HR" dirty="0"/>
              <a:t> ) i Gorskog kotara</a:t>
            </a:r>
          </a:p>
          <a:p>
            <a:r>
              <a:rPr lang="hr-HR" dirty="0"/>
              <a:t>talijanski vojvoda od </a:t>
            </a:r>
            <a:r>
              <a:rPr lang="hr-HR" dirty="0" err="1"/>
              <a:t>Spoleta</a:t>
            </a:r>
            <a:r>
              <a:rPr lang="hr-HR" dirty="0"/>
              <a:t> trebao je postati hrvatski kralj</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95300" y="571480"/>
            <a:ext cx="8153400" cy="901719"/>
          </a:xfrm>
          <a:ln>
            <a:solidFill>
              <a:schemeClr val="accent2">
                <a:lumMod val="40000"/>
                <a:lumOff val="60000"/>
              </a:schemeClr>
            </a:solidFill>
          </a:ln>
        </p:spPr>
        <p:txBody>
          <a:bodyPr/>
          <a:lstStyle/>
          <a:p>
            <a:pPr algn="ctr"/>
            <a:r>
              <a:rPr lang="hr-HR" sz="4800" dirty="0">
                <a:solidFill>
                  <a:schemeClr val="accent2">
                    <a:lumMod val="60000"/>
                    <a:lumOff val="40000"/>
                  </a:schemeClr>
                </a:solidFill>
                <a:latin typeface="Arial Unicode MS" pitchFamily="34" charset="-128"/>
              </a:rPr>
              <a:t>Ustaška diktatura</a:t>
            </a:r>
          </a:p>
        </p:txBody>
      </p:sp>
      <p:sp>
        <p:nvSpPr>
          <p:cNvPr id="24580" name="Rectangle 4"/>
          <p:cNvSpPr>
            <a:spLocks noGrp="1" noChangeArrowheads="1"/>
          </p:cNvSpPr>
          <p:nvPr>
            <p:ph type="body" sz="half" idx="1"/>
          </p:nvPr>
        </p:nvSpPr>
        <p:spPr>
          <a:xfrm>
            <a:off x="533400" y="1828800"/>
            <a:ext cx="4254624" cy="4264496"/>
          </a:xfrm>
          <a:ln>
            <a:noFill/>
          </a:ln>
        </p:spPr>
        <p:txBody>
          <a:bodyPr/>
          <a:lstStyle/>
          <a:p>
            <a:r>
              <a:rPr lang="hr-HR" sz="2700" dirty="0" smtClean="0"/>
              <a:t>totalitarna država</a:t>
            </a:r>
          </a:p>
          <a:p>
            <a:r>
              <a:rPr lang="hr-HR" sz="2700" dirty="0" smtClean="0"/>
              <a:t>poglavnik</a:t>
            </a:r>
          </a:p>
          <a:p>
            <a:r>
              <a:rPr lang="hr-HR" sz="2700" dirty="0" smtClean="0"/>
              <a:t>gospodarsko iskorištavanje</a:t>
            </a:r>
          </a:p>
          <a:p>
            <a:r>
              <a:rPr lang="hr-HR" sz="2700" dirty="0" smtClean="0"/>
              <a:t>teror- progoni </a:t>
            </a:r>
            <a:r>
              <a:rPr lang="hr-HR" sz="2700" dirty="0"/>
              <a:t>Srba, Židova i </a:t>
            </a:r>
            <a:r>
              <a:rPr lang="hr-HR" sz="2700" dirty="0" smtClean="0"/>
              <a:t>Roma- etnički čista hrvatska država</a:t>
            </a:r>
            <a:endParaRPr lang="hr-HR" sz="2700" dirty="0"/>
          </a:p>
          <a:p>
            <a:r>
              <a:rPr lang="hr-HR" sz="2700" dirty="0"/>
              <a:t>progoni političkih </a:t>
            </a:r>
            <a:r>
              <a:rPr lang="hr-HR" sz="2700" dirty="0" smtClean="0"/>
              <a:t>neistomišljenika</a:t>
            </a:r>
            <a:endParaRPr lang="hr-HR" sz="2700" dirty="0"/>
          </a:p>
        </p:txBody>
      </p:sp>
      <p:pic>
        <p:nvPicPr>
          <p:cNvPr id="24582" name="Picture 6" descr="Poglavnik"/>
          <p:cNvPicPr>
            <a:picLocks noGrp="1" noChangeAspect="1" noChangeArrowheads="1"/>
          </p:cNvPicPr>
          <p:nvPr>
            <p:ph sz="half" idx="2"/>
          </p:nvPr>
        </p:nvPicPr>
        <p:blipFill>
          <a:blip r:embed="rId2" cstate="print"/>
          <a:srcRect/>
          <a:stretch>
            <a:fillRect/>
          </a:stretch>
        </p:blipFill>
        <p:spPr>
          <a:xfrm>
            <a:off x="5143504" y="1643050"/>
            <a:ext cx="2972742" cy="4311663"/>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ln>
            <a:solidFill>
              <a:schemeClr val="accent2">
                <a:lumMod val="40000"/>
                <a:lumOff val="60000"/>
              </a:schemeClr>
            </a:solidFill>
          </a:ln>
        </p:spPr>
        <p:txBody>
          <a:bodyPr/>
          <a:lstStyle/>
          <a:p>
            <a:pPr algn="ctr"/>
            <a:r>
              <a:rPr lang="hr-HR" sz="3600" dirty="0">
                <a:solidFill>
                  <a:schemeClr val="accent2">
                    <a:lumMod val="60000"/>
                    <a:lumOff val="40000"/>
                  </a:schemeClr>
                </a:solidFill>
                <a:latin typeface="Arial Unicode MS" pitchFamily="34" charset="-128"/>
              </a:rPr>
              <a:t>August Cesarec i Mihovil </a:t>
            </a:r>
            <a:r>
              <a:rPr lang="hr-HR" sz="3600" dirty="0" err="1">
                <a:solidFill>
                  <a:schemeClr val="accent2">
                    <a:lumMod val="60000"/>
                    <a:lumOff val="40000"/>
                  </a:schemeClr>
                </a:solidFill>
                <a:latin typeface="Arial Unicode MS" pitchFamily="34" charset="-128"/>
              </a:rPr>
              <a:t>Pavlek</a:t>
            </a:r>
            <a:r>
              <a:rPr lang="hr-HR" sz="3600" dirty="0">
                <a:solidFill>
                  <a:schemeClr val="accent2">
                    <a:lumMod val="60000"/>
                    <a:lumOff val="40000"/>
                  </a:schemeClr>
                </a:solidFill>
                <a:latin typeface="Arial Unicode MS" pitchFamily="34" charset="-128"/>
              </a:rPr>
              <a:t> </a:t>
            </a:r>
            <a:r>
              <a:rPr lang="hr-HR" sz="3600" dirty="0" err="1">
                <a:solidFill>
                  <a:schemeClr val="accent2">
                    <a:lumMod val="60000"/>
                    <a:lumOff val="40000"/>
                  </a:schemeClr>
                </a:solidFill>
                <a:latin typeface="Arial Unicode MS" pitchFamily="34" charset="-128"/>
              </a:rPr>
              <a:t>Miškina</a:t>
            </a:r>
            <a:endParaRPr lang="hr-HR" sz="3600" dirty="0">
              <a:solidFill>
                <a:schemeClr val="accent2">
                  <a:lumMod val="60000"/>
                  <a:lumOff val="40000"/>
                </a:schemeClr>
              </a:solidFill>
              <a:latin typeface="Arial Unicode MS" pitchFamily="34" charset="-128"/>
            </a:endParaRPr>
          </a:p>
        </p:txBody>
      </p:sp>
      <p:pic>
        <p:nvPicPr>
          <p:cNvPr id="33799" name="Picture 7" descr="August_Cesarec"/>
          <p:cNvPicPr>
            <a:picLocks noGrp="1" noChangeAspect="1" noChangeArrowheads="1"/>
          </p:cNvPicPr>
          <p:nvPr>
            <p:ph sz="half" idx="1"/>
          </p:nvPr>
        </p:nvPicPr>
        <p:blipFill>
          <a:blip r:embed="rId2" cstate="print"/>
          <a:srcRect/>
          <a:stretch>
            <a:fillRect/>
          </a:stretch>
        </p:blipFill>
        <p:spPr>
          <a:xfrm>
            <a:off x="1042988" y="1844675"/>
            <a:ext cx="2940050" cy="4033838"/>
          </a:xfrm>
          <a:noFill/>
          <a:ln>
            <a:solidFill>
              <a:schemeClr val="accent2">
                <a:lumMod val="40000"/>
                <a:lumOff val="60000"/>
              </a:schemeClr>
            </a:solidFill>
          </a:ln>
        </p:spPr>
      </p:pic>
      <p:pic>
        <p:nvPicPr>
          <p:cNvPr id="33800" name="Picture 8" descr="miskina"/>
          <p:cNvPicPr>
            <a:picLocks noGrp="1" noChangeAspect="1" noChangeArrowheads="1"/>
          </p:cNvPicPr>
          <p:nvPr>
            <p:ph sz="half" idx="2"/>
          </p:nvPr>
        </p:nvPicPr>
        <p:blipFill>
          <a:blip r:embed="rId3" cstate="print"/>
          <a:srcRect/>
          <a:stretch>
            <a:fillRect/>
          </a:stretch>
        </p:blipFill>
        <p:spPr>
          <a:xfrm>
            <a:off x="5148263" y="1844675"/>
            <a:ext cx="3014662" cy="4032250"/>
          </a:xfrm>
          <a:noFill/>
          <a:ln>
            <a:solidFill>
              <a:schemeClr val="accent2">
                <a:lumMod val="40000"/>
                <a:lumOff val="60000"/>
              </a:schemeClr>
            </a:solidFill>
          </a:ln>
        </p:spPr>
      </p:pic>
      <p:sp>
        <p:nvSpPr>
          <p:cNvPr id="33801" name="Text Box 9"/>
          <p:cNvSpPr txBox="1">
            <a:spLocks noChangeArrowheads="1"/>
          </p:cNvSpPr>
          <p:nvPr/>
        </p:nvSpPr>
        <p:spPr bwMode="auto">
          <a:xfrm>
            <a:off x="714348" y="6216650"/>
            <a:ext cx="3511550" cy="641350"/>
          </a:xfrm>
          <a:prstGeom prst="rect">
            <a:avLst/>
          </a:prstGeom>
          <a:noFill/>
          <a:ln w="9525">
            <a:solidFill>
              <a:schemeClr val="accent2">
                <a:lumMod val="40000"/>
                <a:lumOff val="60000"/>
              </a:schemeClr>
            </a:solidFill>
            <a:miter lim="800000"/>
            <a:headEnd/>
            <a:tailEnd/>
          </a:ln>
          <a:effectLst/>
        </p:spPr>
        <p:txBody>
          <a:bodyPr wrap="none">
            <a:spAutoFit/>
          </a:bodyPr>
          <a:lstStyle/>
          <a:p>
            <a:pPr algn="ctr"/>
            <a:r>
              <a:rPr lang="hr-HR" dirty="0"/>
              <a:t>ubijen u logoru </a:t>
            </a:r>
            <a:r>
              <a:rPr lang="hr-HR" dirty="0" err="1"/>
              <a:t>Kerestinac</a:t>
            </a:r>
            <a:r>
              <a:rPr lang="hr-HR" dirty="0"/>
              <a:t> pokraj</a:t>
            </a:r>
          </a:p>
          <a:p>
            <a:pPr algn="ctr"/>
            <a:r>
              <a:rPr lang="hr-HR" dirty="0"/>
              <a:t>Zagreba 1941.g.</a:t>
            </a:r>
          </a:p>
        </p:txBody>
      </p:sp>
      <p:sp>
        <p:nvSpPr>
          <p:cNvPr id="33802" name="Text Box 10"/>
          <p:cNvSpPr txBox="1">
            <a:spLocks noChangeArrowheads="1"/>
          </p:cNvSpPr>
          <p:nvPr/>
        </p:nvSpPr>
        <p:spPr bwMode="auto">
          <a:xfrm>
            <a:off x="5076825" y="6165850"/>
            <a:ext cx="3270250" cy="641350"/>
          </a:xfrm>
          <a:prstGeom prst="rect">
            <a:avLst/>
          </a:prstGeom>
          <a:noFill/>
          <a:ln w="9525">
            <a:solidFill>
              <a:schemeClr val="accent2">
                <a:lumMod val="40000"/>
                <a:lumOff val="60000"/>
              </a:schemeClr>
            </a:solidFill>
            <a:miter lim="800000"/>
            <a:headEnd/>
            <a:tailEnd/>
          </a:ln>
          <a:effectLst/>
        </p:spPr>
        <p:txBody>
          <a:bodyPr wrap="none">
            <a:spAutoFit/>
          </a:bodyPr>
          <a:lstStyle/>
          <a:p>
            <a:pPr algn="ctr"/>
            <a:r>
              <a:rPr lang="hr-HR" dirty="0"/>
              <a:t>ubijen u logoru Stara Gradiška</a:t>
            </a:r>
          </a:p>
          <a:p>
            <a:pPr algn="ctr"/>
            <a:r>
              <a:rPr lang="hr-HR" dirty="0"/>
              <a:t>1942.g.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51920" y="476672"/>
            <a:ext cx="4625008" cy="738336"/>
          </a:xfrm>
          <a:solidFill>
            <a:schemeClr val="accent2"/>
          </a:solidFill>
          <a:ln>
            <a:solidFill>
              <a:schemeClr val="accent1"/>
            </a:solidFill>
          </a:ln>
        </p:spPr>
        <p:txBody>
          <a:bodyPr/>
          <a:lstStyle/>
          <a:p>
            <a:pPr algn="ctr"/>
            <a:r>
              <a:rPr lang="hr-HR" dirty="0" smtClean="0"/>
              <a:t>Zlata </a:t>
            </a:r>
            <a:r>
              <a:rPr lang="hr-HR" dirty="0" err="1" smtClean="0"/>
              <a:t>Šegvić</a:t>
            </a:r>
            <a:endParaRPr lang="hr-HR" dirty="0"/>
          </a:p>
        </p:txBody>
      </p:sp>
      <p:pic>
        <p:nvPicPr>
          <p:cNvPr id="5" name="Rezervirano mjesto sadržaja 4" descr="166aa_zlata_segvic.jpg"/>
          <p:cNvPicPr>
            <a:picLocks noGrp="1" noChangeAspect="1"/>
          </p:cNvPicPr>
          <p:nvPr>
            <p:ph sz="half" idx="1"/>
          </p:nvPr>
        </p:nvPicPr>
        <p:blipFill>
          <a:blip r:embed="rId2" cstate="print"/>
          <a:stretch>
            <a:fillRect/>
          </a:stretch>
        </p:blipFill>
        <p:spPr>
          <a:xfrm>
            <a:off x="323528" y="260648"/>
            <a:ext cx="2808312" cy="3873533"/>
          </a:xfrm>
          <a:prstGeom prst="ellipse">
            <a:avLst/>
          </a:prstGeom>
          <a:ln>
            <a:noFill/>
          </a:ln>
          <a:effectLst>
            <a:softEdge rad="112500"/>
          </a:effectLst>
        </p:spPr>
      </p:pic>
      <p:sp>
        <p:nvSpPr>
          <p:cNvPr id="4" name="Rezervirano mjesto sadržaja 3"/>
          <p:cNvSpPr>
            <a:spLocks noGrp="1"/>
          </p:cNvSpPr>
          <p:nvPr>
            <p:ph sz="half" idx="2"/>
          </p:nvPr>
        </p:nvSpPr>
        <p:spPr>
          <a:xfrm>
            <a:off x="0" y="4122912"/>
            <a:ext cx="8964488" cy="2735088"/>
          </a:xfrm>
          <a:solidFill>
            <a:schemeClr val="accent2"/>
          </a:solidFill>
        </p:spPr>
        <p:txBody>
          <a:bodyPr/>
          <a:lstStyle/>
          <a:p>
            <a:r>
              <a:rPr lang="hr-HR" sz="2400" dirty="0" smtClean="0"/>
              <a:t>Partija joj je povjeravala brojne značajne i odgovorne zadaće, između ostalog imala je važnu ulogu u održavanju veze između članova CK KPH i Pokrajinskog komiteta za Dalmaciju. Na jednom takvom zadatku početkom 1942. uhitila ju je ustaška policija. Odvedena je u zloglasni logor Stara Gradiška gdje je ubijena u noći sa 27. na 28. kolovoza 1942.g. Imala je tek 29 godina. </a:t>
            </a:r>
          </a:p>
        </p:txBody>
      </p:sp>
      <p:sp>
        <p:nvSpPr>
          <p:cNvPr id="6" name="Pravokutnik 5"/>
          <p:cNvSpPr/>
          <p:nvPr/>
        </p:nvSpPr>
        <p:spPr>
          <a:xfrm>
            <a:off x="3491880" y="1484784"/>
            <a:ext cx="5400600" cy="2308324"/>
          </a:xfrm>
          <a:prstGeom prst="rect">
            <a:avLst/>
          </a:prstGeom>
          <a:solidFill>
            <a:schemeClr val="accent2"/>
          </a:solidFill>
        </p:spPr>
        <p:txBody>
          <a:bodyPr wrap="square">
            <a:spAutoFit/>
          </a:bodyPr>
          <a:lstStyle/>
          <a:p>
            <a:r>
              <a:rPr lang="hr-HR" sz="2400" kern="0" dirty="0" smtClean="0">
                <a:solidFill>
                  <a:srgbClr val="FFFFFF"/>
                </a:solidFill>
                <a:latin typeface="Arial"/>
                <a:cs typeface="Arial"/>
              </a:rPr>
              <a:t>Naša sugrađanka, profesorica hrvatskog, ruskog i francuskog jezika. Tijekom Drugog svjetskog rata bila je sudionica partizanskog pokreta. </a:t>
            </a:r>
            <a:r>
              <a:rPr lang="hr-HR" sz="2400" dirty="0" smtClean="0"/>
              <a:t>U antifašističkom pokretu  sudjelovala je pod konspirativnim imenom Nora. </a:t>
            </a:r>
            <a:endParaRPr lang="hr-H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95300" y="549275"/>
            <a:ext cx="8153400" cy="923925"/>
          </a:xfrm>
        </p:spPr>
        <p:txBody>
          <a:bodyPr/>
          <a:lstStyle/>
          <a:p>
            <a:pPr algn="ctr"/>
            <a:r>
              <a:rPr lang="hr-HR" dirty="0">
                <a:solidFill>
                  <a:schemeClr val="accent2">
                    <a:lumMod val="60000"/>
                    <a:lumOff val="40000"/>
                  </a:schemeClr>
                </a:solidFill>
                <a:latin typeface="Arial Unicode MS" pitchFamily="34" charset="-128"/>
              </a:rPr>
              <a:t>Miroslav Krleža i Ivan Meštrović</a:t>
            </a:r>
          </a:p>
        </p:txBody>
      </p:sp>
      <p:pic>
        <p:nvPicPr>
          <p:cNvPr id="35847" name="Picture 7" descr="krleza_1948_1a_web"/>
          <p:cNvPicPr>
            <a:picLocks noGrp="1" noChangeAspect="1" noChangeArrowheads="1"/>
          </p:cNvPicPr>
          <p:nvPr>
            <p:ph sz="half" idx="1"/>
          </p:nvPr>
        </p:nvPicPr>
        <p:blipFill>
          <a:blip r:embed="rId2" cstate="print"/>
          <a:srcRect/>
          <a:stretch>
            <a:fillRect/>
          </a:stretch>
        </p:blipFill>
        <p:spPr>
          <a:xfrm>
            <a:off x="1187450" y="1916113"/>
            <a:ext cx="2762250" cy="4038600"/>
          </a:xfrm>
          <a:noFill/>
          <a:ln>
            <a:solidFill>
              <a:schemeClr val="accent2">
                <a:lumMod val="40000"/>
                <a:lumOff val="60000"/>
              </a:schemeClr>
            </a:solidFill>
          </a:ln>
        </p:spPr>
      </p:pic>
      <p:pic>
        <p:nvPicPr>
          <p:cNvPr id="35850" name="Picture 10" descr="MestrovicIvan"/>
          <p:cNvPicPr>
            <a:picLocks noGrp="1" noChangeAspect="1" noChangeArrowheads="1"/>
          </p:cNvPicPr>
          <p:nvPr>
            <p:ph sz="half" idx="2"/>
          </p:nvPr>
        </p:nvPicPr>
        <p:blipFill>
          <a:blip r:embed="rId3" cstate="print"/>
          <a:srcRect/>
          <a:stretch>
            <a:fillRect/>
          </a:stretch>
        </p:blipFill>
        <p:spPr>
          <a:xfrm>
            <a:off x="5183188" y="1844675"/>
            <a:ext cx="2889250" cy="4176713"/>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533400" y="642917"/>
            <a:ext cx="8153400" cy="841395"/>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Pavelić u posjetu Hitleru</a:t>
            </a:r>
          </a:p>
        </p:txBody>
      </p:sp>
      <p:pic>
        <p:nvPicPr>
          <p:cNvPr id="26630" name="Picture 6" descr="Hitler29"/>
          <p:cNvPicPr>
            <a:picLocks noGrp="1" noChangeAspect="1" noChangeArrowheads="1"/>
          </p:cNvPicPr>
          <p:nvPr>
            <p:ph idx="1"/>
          </p:nvPr>
        </p:nvPicPr>
        <p:blipFill>
          <a:blip r:embed="rId2" cstate="print"/>
          <a:srcRect/>
          <a:stretch>
            <a:fillRect/>
          </a:stretch>
        </p:blipFill>
        <p:spPr>
          <a:xfrm>
            <a:off x="1652588" y="1844675"/>
            <a:ext cx="5838825" cy="403860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5300" y="571480"/>
            <a:ext cx="8153400" cy="830281"/>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Rasni zakoni</a:t>
            </a:r>
          </a:p>
        </p:txBody>
      </p:sp>
      <p:sp>
        <p:nvSpPr>
          <p:cNvPr id="28675" name="Rectangle 3"/>
          <p:cNvSpPr>
            <a:spLocks noGrp="1" noChangeArrowheads="1"/>
          </p:cNvSpPr>
          <p:nvPr>
            <p:ph type="body" idx="1"/>
          </p:nvPr>
        </p:nvSpPr>
        <p:spPr>
          <a:xfrm>
            <a:off x="179512" y="1409700"/>
            <a:ext cx="8856984" cy="4038600"/>
          </a:xfrm>
          <a:ln>
            <a:solidFill>
              <a:schemeClr val="accent2">
                <a:lumMod val="40000"/>
                <a:lumOff val="60000"/>
              </a:schemeClr>
            </a:solidFill>
          </a:ln>
        </p:spPr>
        <p:txBody>
          <a:bodyPr/>
          <a:lstStyle/>
          <a:p>
            <a:pPr algn="ctr">
              <a:lnSpc>
                <a:spcPct val="80000"/>
              </a:lnSpc>
              <a:buFont typeface="Wingdings" pitchFamily="2" charset="2"/>
              <a:buNone/>
            </a:pPr>
            <a:r>
              <a:rPr lang="hr-HR" sz="2400" u="sng" dirty="0"/>
              <a:t>Zakonska odredba o rasnoj pripadnosti</a:t>
            </a:r>
          </a:p>
          <a:p>
            <a:pPr algn="ctr">
              <a:lnSpc>
                <a:spcPct val="80000"/>
              </a:lnSpc>
              <a:buFont typeface="Wingdings" pitchFamily="2" charset="2"/>
              <a:buNone/>
            </a:pPr>
            <a:r>
              <a:rPr lang="hr-HR" sz="2400" dirty="0"/>
              <a:t>Točka 1.</a:t>
            </a:r>
          </a:p>
          <a:p>
            <a:pPr algn="ctr">
              <a:lnSpc>
                <a:spcPct val="80000"/>
              </a:lnSpc>
              <a:buFont typeface="Wingdings" pitchFamily="2" charset="2"/>
              <a:buNone/>
            </a:pPr>
            <a:r>
              <a:rPr lang="hr-HR" sz="2400" dirty="0"/>
              <a:t>Arijskog </a:t>
            </a:r>
            <a:r>
              <a:rPr lang="hr-HR" sz="2400" dirty="0" err="1" smtClean="0"/>
              <a:t>porijetla</a:t>
            </a:r>
            <a:r>
              <a:rPr lang="hr-HR" sz="2400" dirty="0" smtClean="0"/>
              <a:t> </a:t>
            </a:r>
            <a:r>
              <a:rPr lang="hr-HR" sz="2400" dirty="0"/>
              <a:t>je osoba, koja potječe od predaka, koji su pripadnici europske zajednice ili koji potječu od potomaka te zajednice izvan Europe.</a:t>
            </a:r>
          </a:p>
          <a:p>
            <a:pPr algn="ctr">
              <a:lnSpc>
                <a:spcPct val="80000"/>
              </a:lnSpc>
              <a:buFont typeface="Wingdings" pitchFamily="2" charset="2"/>
              <a:buNone/>
            </a:pPr>
            <a:r>
              <a:rPr lang="hr-HR" sz="2400" dirty="0"/>
              <a:t>U koliko za stanovite službe ne postoje druge odredbe, arijsko se </a:t>
            </a:r>
            <a:r>
              <a:rPr lang="hr-HR" sz="2400" dirty="0" err="1"/>
              <a:t>porijetlo</a:t>
            </a:r>
            <a:r>
              <a:rPr lang="hr-HR" sz="2400" dirty="0"/>
              <a:t> dokazuje krsnim ( rodnim ) i vjenčanim listom predaka prvog i drugog koljena ( roditelja te djedova i bake )</a:t>
            </a:r>
          </a:p>
          <a:p>
            <a:pPr algn="ctr">
              <a:lnSpc>
                <a:spcPct val="80000"/>
              </a:lnSpc>
              <a:buFont typeface="Wingdings" pitchFamily="2" charset="2"/>
              <a:buNone/>
            </a:pPr>
            <a:endParaRPr lang="hr-HR" sz="2400" dirty="0"/>
          </a:p>
          <a:p>
            <a:pPr algn="ctr">
              <a:lnSpc>
                <a:spcPct val="80000"/>
              </a:lnSpc>
              <a:buFont typeface="Wingdings" pitchFamily="2" charset="2"/>
              <a:buNone/>
            </a:pPr>
            <a:r>
              <a:rPr lang="hr-HR" sz="2400" dirty="0"/>
              <a:t>(…)</a:t>
            </a:r>
          </a:p>
          <a:p>
            <a:pPr>
              <a:lnSpc>
                <a:spcPct val="80000"/>
              </a:lnSpc>
              <a:buFont typeface="Wingdings" pitchFamily="2" charset="2"/>
              <a:buNone/>
            </a:pPr>
            <a:endParaRPr lang="hr-HR" sz="2400" dirty="0"/>
          </a:p>
          <a:p>
            <a:pPr algn="ctr">
              <a:lnSpc>
                <a:spcPct val="80000"/>
              </a:lnSpc>
              <a:buFont typeface="Wingdings" pitchFamily="2" charset="2"/>
              <a:buNone/>
            </a:pPr>
            <a:r>
              <a:rPr lang="hr-HR" sz="2400" dirty="0"/>
              <a:t>U dvojbenim slučajevima donosi odluku ministarstvo unutarnjih poslova na prijedlog </a:t>
            </a:r>
            <a:r>
              <a:rPr lang="hr-HR" sz="2400" dirty="0" err="1"/>
              <a:t>rasnopolitičkog</a:t>
            </a:r>
            <a:r>
              <a:rPr lang="hr-HR" sz="2400" dirty="0"/>
              <a:t> povjerenstva.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500042"/>
            <a:ext cx="8153400" cy="973157"/>
          </a:xfrm>
          <a:ln>
            <a:solidFill>
              <a:schemeClr val="accent2">
                <a:lumMod val="40000"/>
                <a:lumOff val="60000"/>
              </a:schemeClr>
            </a:solidFill>
          </a:ln>
        </p:spPr>
        <p:txBody>
          <a:bodyPr/>
          <a:lstStyle/>
          <a:p>
            <a:pPr algn="ctr"/>
            <a:r>
              <a:rPr lang="hr-HR" dirty="0">
                <a:solidFill>
                  <a:schemeClr val="tx1"/>
                </a:solidFill>
                <a:latin typeface="Arial Unicode MS" pitchFamily="34" charset="-128"/>
              </a:rPr>
              <a:t>Prisjeti se!</a:t>
            </a:r>
          </a:p>
        </p:txBody>
      </p:sp>
      <p:sp>
        <p:nvSpPr>
          <p:cNvPr id="10243" name="Rectangle 3"/>
          <p:cNvSpPr>
            <a:spLocks noGrp="1" noChangeArrowheads="1"/>
          </p:cNvSpPr>
          <p:nvPr>
            <p:ph type="body" idx="1"/>
          </p:nvPr>
        </p:nvSpPr>
        <p:spPr>
          <a:xfrm>
            <a:off x="533400" y="1828800"/>
            <a:ext cx="8153400" cy="1455738"/>
          </a:xfrm>
          <a:ln>
            <a:solidFill>
              <a:schemeClr val="tx2">
                <a:lumMod val="95000"/>
              </a:schemeClr>
            </a:solidFill>
          </a:ln>
        </p:spPr>
        <p:txBody>
          <a:bodyPr/>
          <a:lstStyle/>
          <a:p>
            <a:pPr algn="ctr"/>
            <a:r>
              <a:rPr lang="hr-HR" dirty="0"/>
              <a:t>Zašto je Balkan bio strateški važan za Hitlera u proljeće 1941. godine?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5300" y="642918"/>
            <a:ext cx="8153400" cy="758843"/>
          </a:xfrm>
          <a:ln>
            <a:solidFill>
              <a:schemeClr val="accent2">
                <a:lumMod val="40000"/>
                <a:lumOff val="60000"/>
              </a:schemeClr>
            </a:solidFill>
          </a:ln>
        </p:spPr>
        <p:txBody>
          <a:bodyPr/>
          <a:lstStyle/>
          <a:p>
            <a:pPr algn="ctr"/>
            <a:r>
              <a:rPr lang="hr-HR" sz="3200" dirty="0">
                <a:latin typeface="Arial Unicode MS" pitchFamily="34" charset="-128"/>
              </a:rPr>
              <a:t>Točka 2.</a:t>
            </a:r>
          </a:p>
        </p:txBody>
      </p:sp>
      <p:sp>
        <p:nvSpPr>
          <p:cNvPr id="29699" name="Rectangle 3"/>
          <p:cNvSpPr>
            <a:spLocks noGrp="1" noChangeArrowheads="1"/>
          </p:cNvSpPr>
          <p:nvPr>
            <p:ph type="body" idx="1"/>
          </p:nvPr>
        </p:nvSpPr>
        <p:spPr>
          <a:xfrm>
            <a:off x="533400" y="1828800"/>
            <a:ext cx="8153400" cy="3600464"/>
          </a:xfrm>
          <a:ln>
            <a:solidFill>
              <a:schemeClr val="accent6">
                <a:lumMod val="20000"/>
                <a:lumOff val="80000"/>
              </a:schemeClr>
            </a:solidFill>
          </a:ln>
        </p:spPr>
        <p:txBody>
          <a:bodyPr/>
          <a:lstStyle/>
          <a:p>
            <a:pPr algn="ctr">
              <a:buFont typeface="Wingdings" pitchFamily="2" charset="2"/>
              <a:buNone/>
            </a:pPr>
            <a:r>
              <a:rPr lang="hr-HR" dirty="0" smtClean="0"/>
              <a:t>Osobe, </a:t>
            </a:r>
            <a:r>
              <a:rPr lang="hr-HR" dirty="0"/>
              <a:t>koje pored arijskih predaka imaju jednog </a:t>
            </a:r>
            <a:r>
              <a:rPr lang="hr-HR" dirty="0" err="1"/>
              <a:t>predka</a:t>
            </a:r>
            <a:r>
              <a:rPr lang="hr-HR" dirty="0"/>
              <a:t> drugog koljena Židova ili drugog europskog nearijca po rasi izjednačuju se obzirom na </a:t>
            </a:r>
            <a:r>
              <a:rPr lang="hr-HR" dirty="0" err="1"/>
              <a:t>sticanje</a:t>
            </a:r>
            <a:r>
              <a:rPr lang="hr-HR" dirty="0"/>
              <a:t> državljanstva s osobama arijskog podrijetla.</a:t>
            </a:r>
          </a:p>
          <a:p>
            <a:pPr algn="ctr">
              <a:buFont typeface="Wingdings" pitchFamily="2" charset="2"/>
              <a:buNone/>
            </a:pPr>
            <a:r>
              <a:rPr lang="hr-HR"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hr-HR" sz="3200" u="sng">
                <a:latin typeface="Arial Unicode MS" pitchFamily="34" charset="-128"/>
              </a:rPr>
              <a:t>Zakonska odredba o zaštit arijske krvi i časti Hrvatskog naroda</a:t>
            </a:r>
          </a:p>
        </p:txBody>
      </p:sp>
      <p:sp>
        <p:nvSpPr>
          <p:cNvPr id="30723" name="Rectangle 3"/>
          <p:cNvSpPr>
            <a:spLocks noGrp="1" noChangeArrowheads="1"/>
          </p:cNvSpPr>
          <p:nvPr>
            <p:ph type="body" idx="1"/>
          </p:nvPr>
        </p:nvSpPr>
        <p:spPr>
          <a:ln>
            <a:solidFill>
              <a:schemeClr val="accent6">
                <a:lumMod val="20000"/>
                <a:lumOff val="80000"/>
              </a:schemeClr>
            </a:solidFill>
          </a:ln>
        </p:spPr>
        <p:txBody>
          <a:bodyPr/>
          <a:lstStyle/>
          <a:p>
            <a:pPr algn="ctr">
              <a:buFont typeface="Wingdings" pitchFamily="2" charset="2"/>
              <a:buNone/>
            </a:pPr>
            <a:r>
              <a:rPr lang="hr-HR" sz="2700" dirty="0"/>
              <a:t>Točka 1.</a:t>
            </a:r>
          </a:p>
          <a:p>
            <a:pPr algn="ctr">
              <a:buFont typeface="Wingdings" pitchFamily="2" charset="2"/>
              <a:buNone/>
            </a:pPr>
            <a:r>
              <a:rPr lang="hr-HR" sz="2700" dirty="0"/>
              <a:t>Brak Židova i inih osoba, koje nisu arijskog </a:t>
            </a:r>
            <a:r>
              <a:rPr lang="hr-HR" sz="2700" dirty="0" err="1"/>
              <a:t>porijetla</a:t>
            </a:r>
            <a:r>
              <a:rPr lang="hr-HR" sz="2700" dirty="0"/>
              <a:t>, je zabranjen. Isto tako je zabranjen brak osobe, koja pored arijskih predaka ima jednog </a:t>
            </a:r>
            <a:r>
              <a:rPr lang="hr-HR" sz="2700" dirty="0" err="1"/>
              <a:t>predka</a:t>
            </a:r>
            <a:r>
              <a:rPr lang="hr-HR" sz="2700" dirty="0"/>
              <a:t> drugog koljena po rasi Židova ili drugog europskog nearijca s osobom, koja je po rasi nearijskog </a:t>
            </a:r>
            <a:r>
              <a:rPr lang="hr-HR" sz="2700" dirty="0" err="1"/>
              <a:t>porijetla</a:t>
            </a:r>
            <a:r>
              <a:rPr lang="hr-HR" sz="2700" dirty="0"/>
              <a:t>.</a:t>
            </a:r>
          </a:p>
          <a:p>
            <a:pPr algn="ctr">
              <a:buFont typeface="Wingdings" pitchFamily="2" charset="2"/>
              <a:buNone/>
            </a:pPr>
            <a:r>
              <a:rPr lang="hr-HR" sz="2700" dirty="0"/>
              <a:t>Koje osobe vrijede kao Židovi ili nearijci određuje zakonska odredba o rasnoj pripadnosti.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73075"/>
            <a:ext cx="8153400" cy="939800"/>
          </a:xfrm>
        </p:spPr>
        <p:txBody>
          <a:bodyPr/>
          <a:lstStyle/>
          <a:p>
            <a:pPr algn="ctr"/>
            <a:r>
              <a:rPr lang="hr-HR">
                <a:solidFill>
                  <a:schemeClr val="tx1"/>
                </a:solidFill>
                <a:latin typeface="Arial Unicode MS" pitchFamily="34" charset="-128"/>
              </a:rPr>
              <a:t>Točka 2.</a:t>
            </a:r>
          </a:p>
        </p:txBody>
      </p:sp>
      <p:sp>
        <p:nvSpPr>
          <p:cNvPr id="37891" name="Rectangle 3"/>
          <p:cNvSpPr>
            <a:spLocks noGrp="1" noChangeArrowheads="1"/>
          </p:cNvSpPr>
          <p:nvPr>
            <p:ph type="body" idx="1"/>
          </p:nvPr>
        </p:nvSpPr>
        <p:spPr>
          <a:ln>
            <a:solidFill>
              <a:schemeClr val="accent6">
                <a:lumMod val="20000"/>
                <a:lumOff val="80000"/>
              </a:schemeClr>
            </a:solidFill>
          </a:ln>
        </p:spPr>
        <p:txBody>
          <a:bodyPr/>
          <a:lstStyle/>
          <a:p>
            <a:pPr algn="ctr">
              <a:lnSpc>
                <a:spcPct val="90000"/>
              </a:lnSpc>
              <a:buFont typeface="Wingdings" pitchFamily="2" charset="2"/>
              <a:buNone/>
            </a:pPr>
            <a:r>
              <a:rPr lang="hr-HR" dirty="0"/>
              <a:t>Posebna dozvola za sklapanje braka potreban je u sljedećim slučajevima:</a:t>
            </a:r>
          </a:p>
          <a:p>
            <a:pPr algn="ctr">
              <a:lnSpc>
                <a:spcPct val="90000"/>
              </a:lnSpc>
              <a:buFont typeface="Wingdings" pitchFamily="2" charset="2"/>
              <a:buNone/>
            </a:pPr>
            <a:r>
              <a:rPr lang="hr-HR" dirty="0"/>
              <a:t>1. za brak osobe sa dva </a:t>
            </a:r>
            <a:r>
              <a:rPr lang="hr-HR" dirty="0" err="1"/>
              <a:t>predka</a:t>
            </a:r>
            <a:r>
              <a:rPr lang="hr-HR" dirty="0"/>
              <a:t> drugog koljena Židova po rasi s osobom, koja </a:t>
            </a:r>
            <a:r>
              <a:rPr lang="hr-HR" dirty="0" err="1"/>
              <a:t>imade</a:t>
            </a:r>
            <a:r>
              <a:rPr lang="hr-HR" dirty="0"/>
              <a:t> jednog </a:t>
            </a:r>
            <a:r>
              <a:rPr lang="hr-HR" dirty="0" err="1"/>
              <a:t>predka</a:t>
            </a:r>
            <a:r>
              <a:rPr lang="hr-HR" dirty="0"/>
              <a:t> drugog koljena europskog nearijca po rasi, ili s osobom, koja je arijskog podrijetla;</a:t>
            </a:r>
          </a:p>
          <a:p>
            <a:pPr algn="ctr">
              <a:lnSpc>
                <a:spcPct val="90000"/>
              </a:lnSpc>
              <a:buFont typeface="Wingdings" pitchFamily="2" charset="2"/>
              <a:buNone/>
            </a:pPr>
            <a:r>
              <a:rPr lang="hr-HR"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a:solidFill>
              <a:schemeClr val="accent2">
                <a:lumMod val="40000"/>
                <a:lumOff val="60000"/>
              </a:schemeClr>
            </a:solidFill>
          </a:ln>
        </p:spPr>
        <p:txBody>
          <a:bodyPr/>
          <a:lstStyle/>
          <a:p>
            <a:pPr algn="ctr"/>
            <a:r>
              <a:rPr lang="hr-HR" dirty="0">
                <a:latin typeface="Arial Unicode MS" pitchFamily="34" charset="-128"/>
              </a:rPr>
              <a:t>Točka 4.</a:t>
            </a:r>
          </a:p>
        </p:txBody>
      </p:sp>
      <p:sp>
        <p:nvSpPr>
          <p:cNvPr id="38915" name="Rectangle 3"/>
          <p:cNvSpPr>
            <a:spLocks noGrp="1" noChangeArrowheads="1"/>
          </p:cNvSpPr>
          <p:nvPr>
            <p:ph type="body" idx="1"/>
          </p:nvPr>
        </p:nvSpPr>
        <p:spPr>
          <a:ln>
            <a:solidFill>
              <a:schemeClr val="accent6">
                <a:lumMod val="20000"/>
                <a:lumOff val="80000"/>
              </a:schemeClr>
            </a:solidFill>
          </a:ln>
        </p:spPr>
        <p:txBody>
          <a:bodyPr/>
          <a:lstStyle/>
          <a:p>
            <a:pPr algn="ctr">
              <a:lnSpc>
                <a:spcPct val="80000"/>
              </a:lnSpc>
              <a:buFont typeface="Wingdings" pitchFamily="2" charset="2"/>
              <a:buNone/>
            </a:pPr>
            <a:r>
              <a:rPr lang="hr-HR" sz="2700" dirty="0"/>
              <a:t>Židovi ili ine osobe, koje nisu arijskog</a:t>
            </a:r>
          </a:p>
          <a:p>
            <a:pPr algn="ctr">
              <a:lnSpc>
                <a:spcPct val="80000"/>
              </a:lnSpc>
              <a:buFont typeface="Wingdings" pitchFamily="2" charset="2"/>
              <a:buNone/>
            </a:pPr>
            <a:r>
              <a:rPr lang="hr-HR" sz="2700" dirty="0" err="1"/>
              <a:t>porijetla</a:t>
            </a:r>
            <a:r>
              <a:rPr lang="hr-HR" sz="2700" dirty="0"/>
              <a:t>, ne smiju zaposliti u kućanstvu ženske osobe arijskog </a:t>
            </a:r>
            <a:r>
              <a:rPr lang="hr-HR" sz="2700" dirty="0" err="1"/>
              <a:t>porijetla</a:t>
            </a:r>
            <a:r>
              <a:rPr lang="hr-HR" sz="2700" dirty="0"/>
              <a:t> ispod 45 godina starosti.</a:t>
            </a:r>
          </a:p>
          <a:p>
            <a:pPr algn="ctr">
              <a:lnSpc>
                <a:spcPct val="80000"/>
              </a:lnSpc>
              <a:buFont typeface="Wingdings" pitchFamily="2" charset="2"/>
              <a:buNone/>
            </a:pPr>
            <a:endParaRPr lang="hr-HR" sz="2700" dirty="0"/>
          </a:p>
          <a:p>
            <a:pPr algn="ctr">
              <a:lnSpc>
                <a:spcPct val="80000"/>
              </a:lnSpc>
              <a:buFont typeface="Wingdings" pitchFamily="2" charset="2"/>
              <a:buNone/>
            </a:pPr>
            <a:r>
              <a:rPr lang="hr-HR" sz="2700" dirty="0"/>
              <a:t>Sve promjene židovskih prezimena koje su izvršene poslije 1. prosinca 1918. stavljaju se izvan zakona, te se imaju zamijeniti prvotnim prezimenima. </a:t>
            </a:r>
          </a:p>
          <a:p>
            <a:pPr algn="ctr">
              <a:lnSpc>
                <a:spcPct val="80000"/>
              </a:lnSpc>
              <a:buFont typeface="Wingdings" pitchFamily="2" charset="2"/>
              <a:buNone/>
            </a:pPr>
            <a:r>
              <a:rPr lang="hr-HR" sz="2700" dirty="0"/>
              <a:t>Tko je Židov određuje zakonska odredba o rasnoj pripadnosti.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495300" y="357166"/>
            <a:ext cx="8153400" cy="971571"/>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Progoni Židova </a:t>
            </a:r>
          </a:p>
        </p:txBody>
      </p:sp>
      <p:pic>
        <p:nvPicPr>
          <p:cNvPr id="44040" name="Picture 8" descr="front"/>
          <p:cNvPicPr>
            <a:picLocks noGrp="1" noChangeAspect="1" noChangeArrowheads="1"/>
          </p:cNvPicPr>
          <p:nvPr>
            <p:ph sz="half" idx="2"/>
          </p:nvPr>
        </p:nvPicPr>
        <p:blipFill>
          <a:blip r:embed="rId2" cstate="print">
            <a:lum bright="-8000" contrast="4000"/>
          </a:blip>
          <a:srcRect/>
          <a:stretch>
            <a:fillRect/>
          </a:stretch>
        </p:blipFill>
        <p:spPr>
          <a:xfrm>
            <a:off x="5199413" y="1643050"/>
            <a:ext cx="2828581" cy="4395790"/>
          </a:xfrm>
          <a:noFill/>
          <a:ln>
            <a:solidFill>
              <a:schemeClr val="accent2">
                <a:lumMod val="40000"/>
                <a:lumOff val="60000"/>
              </a:schemeClr>
            </a:solidFill>
          </a:ln>
        </p:spPr>
      </p:pic>
      <p:pic>
        <p:nvPicPr>
          <p:cNvPr id="44042" name="Picture 10" descr="djevojčica sa zvijezdom"/>
          <p:cNvPicPr>
            <a:picLocks noGrp="1" noChangeAspect="1" noChangeArrowheads="1"/>
          </p:cNvPicPr>
          <p:nvPr>
            <p:ph sz="half" idx="1"/>
          </p:nvPr>
        </p:nvPicPr>
        <p:blipFill>
          <a:blip r:embed="rId3" cstate="print"/>
          <a:srcRect/>
          <a:stretch>
            <a:fillRect/>
          </a:stretch>
        </p:blipFill>
        <p:spPr>
          <a:xfrm>
            <a:off x="1071538" y="1643050"/>
            <a:ext cx="3014177" cy="4398976"/>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5300" y="357166"/>
            <a:ext cx="8153400" cy="1214445"/>
          </a:xfrm>
          <a:ln>
            <a:solidFill>
              <a:schemeClr val="accent2">
                <a:lumMod val="40000"/>
                <a:lumOff val="60000"/>
              </a:schemeClr>
            </a:solidFill>
          </a:ln>
        </p:spPr>
        <p:txBody>
          <a:bodyPr>
            <a:normAutofit fontScale="90000"/>
          </a:bodyPr>
          <a:lstStyle/>
          <a:p>
            <a:pPr algn="ct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t/>
            </a:r>
            <a:br>
              <a:rPr lang="hr-HR" sz="3200" dirty="0" smtClean="0">
                <a:solidFill>
                  <a:schemeClr val="accent2">
                    <a:lumMod val="40000"/>
                    <a:lumOff val="6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t>Lea </a:t>
            </a:r>
            <a:r>
              <a:rPr lang="hr-HR" sz="3200" dirty="0" err="1" smtClean="0">
                <a:solidFill>
                  <a:schemeClr val="accent2">
                    <a:lumMod val="60000"/>
                    <a:lumOff val="40000"/>
                  </a:schemeClr>
                </a:solidFill>
                <a:latin typeface="Arial Unicode MS" pitchFamily="34" charset="-128"/>
                <a:ea typeface="Arial Unicode MS" pitchFamily="34" charset="-128"/>
                <a:cs typeface="Arial Unicode MS" pitchFamily="34" charset="-128"/>
              </a:rPr>
              <a:t>Deutcsh</a:t>
            </a:r>
            <a:r>
              <a:rPr lang="hr-HR" sz="32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t>- zagrebačka Ana Frank</a:t>
            </a:r>
            <a:br>
              <a:rPr lang="hr-HR" sz="32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br>
            <a:r>
              <a:rPr lang="hr-HR" sz="32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t>( 18.1.1927.-1943., na putu za Auschwitz )</a:t>
            </a:r>
            <a:br>
              <a:rPr lang="hr-HR" sz="32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br>
            <a:endParaRPr lang="hr-HR" sz="3200" dirty="0">
              <a:solidFill>
                <a:schemeClr val="accent2">
                  <a:lumMod val="60000"/>
                  <a:lumOff val="40000"/>
                </a:schemeClr>
              </a:solidFill>
              <a:latin typeface="Arial Unicode MS" pitchFamily="34" charset="-128"/>
              <a:ea typeface="Arial Unicode MS" pitchFamily="34" charset="-128"/>
              <a:cs typeface="Arial Unicode MS" pitchFamily="34" charset="-128"/>
            </a:endParaRPr>
          </a:p>
        </p:txBody>
      </p:sp>
      <p:pic>
        <p:nvPicPr>
          <p:cNvPr id="5" name="Rezervirano mjesto sadržaja 4" descr="lea deutch.jpg"/>
          <p:cNvPicPr>
            <a:picLocks noGrp="1" noChangeAspect="1"/>
          </p:cNvPicPr>
          <p:nvPr>
            <p:ph sz="half" idx="1"/>
          </p:nvPr>
        </p:nvPicPr>
        <p:blipFill>
          <a:blip r:embed="rId2" cstate="print"/>
          <a:stretch>
            <a:fillRect/>
          </a:stretch>
        </p:blipFill>
        <p:spPr>
          <a:xfrm>
            <a:off x="179512" y="1788207"/>
            <a:ext cx="3429024" cy="5069793"/>
          </a:xfrm>
          <a:ln>
            <a:solidFill>
              <a:schemeClr val="accent2">
                <a:lumMod val="40000"/>
                <a:lumOff val="60000"/>
              </a:schemeClr>
            </a:solidFill>
          </a:ln>
        </p:spPr>
      </p:pic>
      <p:sp>
        <p:nvSpPr>
          <p:cNvPr id="4" name="Rezervirano mjesto sadržaja 3"/>
          <p:cNvSpPr>
            <a:spLocks noGrp="1"/>
          </p:cNvSpPr>
          <p:nvPr>
            <p:ph sz="half" idx="2"/>
          </p:nvPr>
        </p:nvSpPr>
        <p:spPr>
          <a:xfrm>
            <a:off x="3643306" y="1785926"/>
            <a:ext cx="5500694" cy="4429156"/>
          </a:xfrm>
          <a:solidFill>
            <a:schemeClr val="accent4">
              <a:lumMod val="25000"/>
            </a:schemeClr>
          </a:solidFill>
          <a:ln>
            <a:solidFill>
              <a:schemeClr val="accent1"/>
            </a:solidFill>
          </a:ln>
        </p:spPr>
        <p:txBody>
          <a:bodyPr/>
          <a:lstStyle/>
          <a:p>
            <a:pPr>
              <a:buFont typeface="Wingdings" pitchFamily="2" charset="2"/>
              <a:buChar char="q"/>
            </a:pPr>
            <a:r>
              <a:rPr lang="vi-VN" sz="1800" dirty="0" smtClean="0"/>
              <a:t>Lea Deutsch glumila je, pjevala i plesala u prepunim kazališnim kućama i bila je najmlađa glumica koja je stala na daske zagrebačkog Hrvatskog narodnog kazališta (HNK) sa samo pet godina. Pojavila se u isto vrijeme kao i svjetska dječja zvijezda američkih filmova Shirley Temple, a zadesila ju je slična sudbina kao Annu Frank, te su obje postale simbol strašne tragedije židovskog naroda.</a:t>
            </a:r>
            <a:endParaRPr lang="hr-HR" sz="1800" dirty="0" smtClean="0"/>
          </a:p>
          <a:p>
            <a:pPr>
              <a:buFont typeface="Wingdings" pitchFamily="2" charset="2"/>
              <a:buChar char="q"/>
            </a:pPr>
            <a:r>
              <a:rPr lang="vi-VN" sz="1800" dirty="0" smtClean="0"/>
              <a:t>Odmah nakon uspostave ustaške države djevojčica Lea je izbačena iz kazališta, ali ostala je živjeti u Zagrebu. Sa samo 16 godina je uhićena i zajedno sa svojim mlađim bratom i majkom poslana u Auschwitz. Umrla je u vagonu, prije nego što je stigla u logor.</a:t>
            </a:r>
            <a:r>
              <a:rPr lang="vi-VN" sz="1600" dirty="0" smtClean="0"/>
              <a:t/>
            </a:r>
            <a:br>
              <a:rPr lang="vi-VN" sz="1600" dirty="0" smtClean="0"/>
            </a:br>
            <a:endParaRPr lang="hr-H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495300" y="642918"/>
            <a:ext cx="8153400" cy="830281"/>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Jasenovac</a:t>
            </a:r>
          </a:p>
        </p:txBody>
      </p:sp>
      <p:pic>
        <p:nvPicPr>
          <p:cNvPr id="39942" name="Picture 6" descr="67090"/>
          <p:cNvPicPr>
            <a:picLocks noGrp="1" noChangeAspect="1" noChangeArrowheads="1"/>
          </p:cNvPicPr>
          <p:nvPr>
            <p:ph idx="1"/>
          </p:nvPr>
        </p:nvPicPr>
        <p:blipFill>
          <a:blip r:embed="rId2" cstate="print"/>
          <a:srcRect/>
          <a:stretch>
            <a:fillRect/>
          </a:stretch>
        </p:blipFill>
        <p:spPr>
          <a:xfrm>
            <a:off x="1476375" y="1743075"/>
            <a:ext cx="6119813" cy="4335463"/>
          </a:xfrm>
          <a:noFill/>
          <a:ln>
            <a:solidFill>
              <a:schemeClr val="accent2">
                <a:lumMod val="40000"/>
                <a:lumOff val="60000"/>
              </a:schemeClr>
            </a:solidFill>
          </a:ln>
        </p:spPr>
      </p:pic>
      <p:sp>
        <p:nvSpPr>
          <p:cNvPr id="39943" name="Text Box 7"/>
          <p:cNvSpPr txBox="1">
            <a:spLocks noChangeArrowheads="1"/>
          </p:cNvSpPr>
          <p:nvPr/>
        </p:nvSpPr>
        <p:spPr bwMode="auto">
          <a:xfrm>
            <a:off x="1203114" y="2276475"/>
            <a:ext cx="6740948" cy="3046988"/>
          </a:xfrm>
          <a:prstGeom prst="rect">
            <a:avLst/>
          </a:prstGeom>
          <a:noFill/>
          <a:ln w="9525">
            <a:noFill/>
            <a:miter lim="800000"/>
            <a:headEnd/>
            <a:tailEnd/>
          </a:ln>
          <a:effectLst/>
        </p:spPr>
        <p:txBody>
          <a:bodyPr wrap="none">
            <a:spAutoFit/>
          </a:bodyPr>
          <a:lstStyle/>
          <a:p>
            <a:pPr algn="ctr"/>
            <a:r>
              <a:rPr lang="hr-HR" sz="3200" b="1" dirty="0">
                <a:solidFill>
                  <a:schemeClr val="accent2">
                    <a:lumMod val="60000"/>
                    <a:lumOff val="40000"/>
                  </a:schemeClr>
                </a:solidFill>
                <a:effectLst>
                  <a:outerShdw blurRad="38100" dist="38100" dir="2700000" algn="tl">
                    <a:srgbClr val="FFFFFF"/>
                  </a:outerShdw>
                </a:effectLst>
              </a:rPr>
              <a:t>83 000 ubijenih prema podatcima </a:t>
            </a:r>
          </a:p>
          <a:p>
            <a:pPr algn="ctr"/>
            <a:r>
              <a:rPr lang="hr-HR" sz="3200" b="1" dirty="0">
                <a:solidFill>
                  <a:schemeClr val="accent2">
                    <a:lumMod val="60000"/>
                    <a:lumOff val="40000"/>
                  </a:schemeClr>
                </a:solidFill>
                <a:effectLst>
                  <a:outerShdw blurRad="38100" dist="38100" dir="2700000" algn="tl">
                    <a:srgbClr val="FFFFFF"/>
                  </a:outerShdw>
                </a:effectLst>
              </a:rPr>
              <a:t>Vladimira Žerjavića:</a:t>
            </a:r>
          </a:p>
          <a:p>
            <a:pPr algn="ctr"/>
            <a:r>
              <a:rPr lang="hr-HR" sz="3200" b="1" dirty="0">
                <a:solidFill>
                  <a:schemeClr val="accent2">
                    <a:lumMod val="60000"/>
                    <a:lumOff val="40000"/>
                  </a:schemeClr>
                </a:solidFill>
                <a:effectLst>
                  <a:outerShdw blurRad="38100" dist="38100" dir="2700000" algn="tl">
                    <a:srgbClr val="FFFFFF"/>
                  </a:outerShdw>
                </a:effectLst>
              </a:rPr>
              <a:t>između 45 i 52 000 Srba</a:t>
            </a:r>
          </a:p>
          <a:p>
            <a:pPr algn="ctr"/>
            <a:r>
              <a:rPr lang="hr-HR" sz="3200" b="1" dirty="0">
                <a:solidFill>
                  <a:schemeClr val="accent2">
                    <a:lumMod val="60000"/>
                    <a:lumOff val="40000"/>
                  </a:schemeClr>
                </a:solidFill>
                <a:effectLst>
                  <a:outerShdw blurRad="38100" dist="38100" dir="2700000" algn="tl">
                    <a:srgbClr val="FFFFFF"/>
                  </a:outerShdw>
                </a:effectLst>
              </a:rPr>
              <a:t>12 000 Hrvata i </a:t>
            </a:r>
            <a:r>
              <a:rPr lang="hr-HR" sz="3200" b="1" dirty="0" err="1">
                <a:solidFill>
                  <a:schemeClr val="accent2">
                    <a:lumMod val="60000"/>
                    <a:lumOff val="40000"/>
                  </a:schemeClr>
                </a:solidFill>
                <a:effectLst>
                  <a:outerShdw blurRad="38100" dist="38100" dir="2700000" algn="tl">
                    <a:srgbClr val="FFFFFF"/>
                  </a:outerShdw>
                </a:effectLst>
              </a:rPr>
              <a:t>muslimana</a:t>
            </a:r>
            <a:endParaRPr lang="hr-HR" sz="3200" b="1" dirty="0">
              <a:solidFill>
                <a:schemeClr val="accent2">
                  <a:lumMod val="60000"/>
                  <a:lumOff val="40000"/>
                </a:schemeClr>
              </a:solidFill>
              <a:effectLst>
                <a:outerShdw blurRad="38100" dist="38100" dir="2700000" algn="tl">
                  <a:srgbClr val="FFFFFF"/>
                </a:outerShdw>
              </a:effectLst>
            </a:endParaRPr>
          </a:p>
          <a:p>
            <a:pPr algn="ctr"/>
            <a:r>
              <a:rPr lang="hr-HR" sz="3200" b="1" dirty="0">
                <a:solidFill>
                  <a:schemeClr val="accent2">
                    <a:lumMod val="60000"/>
                    <a:lumOff val="40000"/>
                  </a:schemeClr>
                </a:solidFill>
                <a:effectLst>
                  <a:outerShdw blurRad="38100" dist="38100" dir="2700000" algn="tl">
                    <a:srgbClr val="FFFFFF"/>
                  </a:outerShdw>
                </a:effectLst>
              </a:rPr>
              <a:t>13 000 Židova</a:t>
            </a:r>
          </a:p>
          <a:p>
            <a:pPr algn="ctr"/>
            <a:r>
              <a:rPr lang="hr-HR" sz="3200" b="1" dirty="0">
                <a:solidFill>
                  <a:schemeClr val="accent2">
                    <a:lumMod val="60000"/>
                    <a:lumOff val="40000"/>
                  </a:schemeClr>
                </a:solidFill>
                <a:effectLst>
                  <a:outerShdw blurRad="38100" dist="38100" dir="2700000" algn="tl">
                    <a:srgbClr val="FFFFFF"/>
                  </a:outerShdw>
                </a:effectLst>
              </a:rPr>
              <a:t>10 000 Roma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3000" fill="hold"/>
                                        <p:tgtEl>
                                          <p:spTgt spid="39942"/>
                                        </p:tgtEl>
                                        <p:attrNameLst>
                                          <p:attrName>ppt_w</p:attrName>
                                        </p:attrNameLst>
                                      </p:cBhvr>
                                      <p:tavLst>
                                        <p:tav tm="0">
                                          <p:val>
                                            <p:fltVal val="0"/>
                                          </p:val>
                                        </p:tav>
                                        <p:tav tm="100000">
                                          <p:val>
                                            <p:strVal val="#ppt_w"/>
                                          </p:val>
                                        </p:tav>
                                      </p:tavLst>
                                    </p:anim>
                                    <p:anim calcmode="lin" valueType="num">
                                      <p:cBhvr>
                                        <p:cTn id="8" dur="3000" fill="hold"/>
                                        <p:tgtEl>
                                          <p:spTgt spid="39942"/>
                                        </p:tgtEl>
                                        <p:attrNameLst>
                                          <p:attrName>ppt_h</p:attrName>
                                        </p:attrNameLst>
                                      </p:cBhvr>
                                      <p:tavLst>
                                        <p:tav tm="0">
                                          <p:val>
                                            <p:fltVal val="0"/>
                                          </p:val>
                                        </p:tav>
                                        <p:tav tm="100000">
                                          <p:val>
                                            <p:strVal val="#ppt_h"/>
                                          </p:val>
                                        </p:tav>
                                      </p:tavLst>
                                    </p:anim>
                                    <p:animEffect transition="in" filter="fade">
                                      <p:cBhvr>
                                        <p:cTn id="9" dur="3000"/>
                                        <p:tgtEl>
                                          <p:spTgt spid="3994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9943"/>
                                        </p:tgtEl>
                                        <p:attrNameLst>
                                          <p:attrName>style.visibility</p:attrName>
                                        </p:attrNameLst>
                                      </p:cBhvr>
                                      <p:to>
                                        <p:strVal val="visible"/>
                                      </p:to>
                                    </p:set>
                                    <p:anim calcmode="lin" valueType="num">
                                      <p:cBhvr>
                                        <p:cTn id="14" dur="3000" fill="hold"/>
                                        <p:tgtEl>
                                          <p:spTgt spid="39943"/>
                                        </p:tgtEl>
                                        <p:attrNameLst>
                                          <p:attrName>ppt_w</p:attrName>
                                        </p:attrNameLst>
                                      </p:cBhvr>
                                      <p:tavLst>
                                        <p:tav tm="0">
                                          <p:val>
                                            <p:fltVal val="0"/>
                                          </p:val>
                                        </p:tav>
                                        <p:tav tm="100000">
                                          <p:val>
                                            <p:strVal val="#ppt_w"/>
                                          </p:val>
                                        </p:tav>
                                      </p:tavLst>
                                    </p:anim>
                                    <p:anim calcmode="lin" valueType="num">
                                      <p:cBhvr>
                                        <p:cTn id="15" dur="3000" fill="hold"/>
                                        <p:tgtEl>
                                          <p:spTgt spid="39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495300" y="642918"/>
            <a:ext cx="8153400" cy="758843"/>
          </a:xfrm>
          <a:ln>
            <a:solidFill>
              <a:schemeClr val="accent2">
                <a:lumMod val="40000"/>
                <a:lumOff val="60000"/>
              </a:schemeClr>
            </a:solidFill>
          </a:ln>
        </p:spPr>
        <p:txBody>
          <a:bodyPr/>
          <a:lstStyle/>
          <a:p>
            <a:pPr algn="ctr"/>
            <a:r>
              <a:rPr lang="hr-HR" sz="3600" dirty="0">
                <a:solidFill>
                  <a:schemeClr val="accent2">
                    <a:lumMod val="60000"/>
                    <a:lumOff val="40000"/>
                  </a:schemeClr>
                </a:solidFill>
                <a:latin typeface="Arial Unicode MS" pitchFamily="34" charset="-128"/>
              </a:rPr>
              <a:t>Koncentracijski logori na teritoriju NDH</a:t>
            </a:r>
          </a:p>
        </p:txBody>
      </p:sp>
      <p:pic>
        <p:nvPicPr>
          <p:cNvPr id="77830" name="Picture 6" descr="95_1__logori-NDH_4_1_1_"/>
          <p:cNvPicPr>
            <a:picLocks noGrp="1" noChangeAspect="1" noChangeArrowheads="1"/>
          </p:cNvPicPr>
          <p:nvPr>
            <p:ph idx="1"/>
          </p:nvPr>
        </p:nvPicPr>
        <p:blipFill>
          <a:blip r:embed="rId2" cstate="print"/>
          <a:srcRect/>
          <a:stretch>
            <a:fillRect/>
          </a:stretch>
        </p:blipFill>
        <p:spPr>
          <a:xfrm>
            <a:off x="1864356" y="1714488"/>
            <a:ext cx="5415287" cy="4240225"/>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4" name="Picture 8" descr="kolona žena prisilni rad u njem stara grdaišk"/>
          <p:cNvPicPr>
            <a:picLocks noGrp="1" noChangeAspect="1" noChangeArrowheads="1"/>
          </p:cNvPicPr>
          <p:nvPr>
            <p:ph idx="4294967295"/>
          </p:nvPr>
        </p:nvPicPr>
        <p:blipFill>
          <a:blip r:embed="rId2" cstate="print"/>
          <a:srcRect/>
          <a:stretch>
            <a:fillRect/>
          </a:stretch>
        </p:blipFill>
        <p:spPr>
          <a:xfrm>
            <a:off x="395287" y="428604"/>
            <a:ext cx="5333287" cy="4230709"/>
          </a:xfrm>
          <a:noFill/>
          <a:ln>
            <a:solidFill>
              <a:schemeClr val="accent2">
                <a:lumMod val="40000"/>
                <a:lumOff val="60000"/>
              </a:schemeClr>
            </a:solidFill>
          </a:ln>
        </p:spPr>
      </p:pic>
      <p:sp>
        <p:nvSpPr>
          <p:cNvPr id="75785" name="Text Box 9"/>
          <p:cNvSpPr txBox="1">
            <a:spLocks noChangeArrowheads="1"/>
          </p:cNvSpPr>
          <p:nvPr/>
        </p:nvSpPr>
        <p:spPr bwMode="auto">
          <a:xfrm>
            <a:off x="4929190" y="4929198"/>
            <a:ext cx="3532188" cy="1006475"/>
          </a:xfrm>
          <a:prstGeom prst="rect">
            <a:avLst/>
          </a:prstGeom>
          <a:noFill/>
          <a:ln w="9525">
            <a:solidFill>
              <a:schemeClr val="accent2">
                <a:lumMod val="40000"/>
                <a:lumOff val="60000"/>
              </a:schemeClr>
            </a:solidFill>
            <a:miter lim="800000"/>
            <a:headEnd/>
            <a:tailEnd/>
          </a:ln>
          <a:effectLst/>
        </p:spPr>
        <p:txBody>
          <a:bodyPr wrap="none">
            <a:spAutoFit/>
          </a:bodyPr>
          <a:lstStyle/>
          <a:p>
            <a:pPr>
              <a:buFontTx/>
              <a:buChar char="•"/>
            </a:pPr>
            <a:r>
              <a:rPr lang="hr-HR" sz="2000" dirty="0"/>
              <a:t> kolona srpskih žena koje su </a:t>
            </a:r>
          </a:p>
          <a:p>
            <a:r>
              <a:rPr lang="hr-HR" sz="2000" dirty="0"/>
              <a:t>iz Stare Gradiške deportirane</a:t>
            </a:r>
          </a:p>
          <a:p>
            <a:r>
              <a:rPr lang="hr-HR" sz="2000" dirty="0"/>
              <a:t>na prisilni rad u Treći </a:t>
            </a:r>
            <a:r>
              <a:rPr lang="hr-HR" sz="2000" dirty="0" err="1"/>
              <a:t>Reich</a:t>
            </a:r>
            <a:endParaRPr lang="hr-H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ln>
            <a:solidFill>
              <a:schemeClr val="accent6">
                <a:lumMod val="20000"/>
                <a:lumOff val="80000"/>
              </a:schemeClr>
            </a:solidFill>
          </a:ln>
        </p:spPr>
        <p:txBody>
          <a:bodyPr/>
          <a:lstStyle/>
          <a:p>
            <a:pPr algn="ctr"/>
            <a:r>
              <a:rPr lang="hr-HR" sz="3600" dirty="0">
                <a:solidFill>
                  <a:schemeClr val="accent2">
                    <a:lumMod val="60000"/>
                    <a:lumOff val="40000"/>
                  </a:schemeClr>
                </a:solidFill>
                <a:latin typeface="Arial Unicode MS" pitchFamily="34" charset="-128"/>
              </a:rPr>
              <a:t>Najveći broj jasenovačkih žrtava bili su Srbi</a:t>
            </a:r>
          </a:p>
        </p:txBody>
      </p:sp>
      <p:sp>
        <p:nvSpPr>
          <p:cNvPr id="47109" name="Rectangle 5"/>
          <p:cNvSpPr>
            <a:spLocks noGrp="1" noChangeArrowheads="1"/>
          </p:cNvSpPr>
          <p:nvPr>
            <p:ph type="body" sz="half" idx="1"/>
          </p:nvPr>
        </p:nvSpPr>
        <p:spPr>
          <a:xfrm>
            <a:off x="533400" y="1828800"/>
            <a:ext cx="4000500" cy="3814778"/>
          </a:xfrm>
          <a:ln>
            <a:solidFill>
              <a:schemeClr val="accent2">
                <a:lumMod val="40000"/>
                <a:lumOff val="60000"/>
              </a:schemeClr>
            </a:solidFill>
          </a:ln>
        </p:spPr>
        <p:txBody>
          <a:bodyPr/>
          <a:lstStyle/>
          <a:p>
            <a:r>
              <a:rPr lang="hr-HR" sz="2700" dirty="0"/>
              <a:t>Trogodišnja Milena </a:t>
            </a:r>
            <a:r>
              <a:rPr lang="hr-HR" sz="2700" dirty="0" err="1"/>
              <a:t>Jajčanin</a:t>
            </a:r>
            <a:r>
              <a:rPr lang="hr-HR" sz="2700" dirty="0"/>
              <a:t> odvojena je od majke i deportirana u koncentracijski logor. Poslije oslobođenja majka ju je pronašla u dječjem kampu u Sisku</a:t>
            </a:r>
          </a:p>
        </p:txBody>
      </p:sp>
      <p:pic>
        <p:nvPicPr>
          <p:cNvPr id="47111" name="Picture 7" descr="milena"/>
          <p:cNvPicPr>
            <a:picLocks noGrp="1" noChangeAspect="1" noChangeArrowheads="1"/>
          </p:cNvPicPr>
          <p:nvPr>
            <p:ph sz="half" idx="2"/>
          </p:nvPr>
        </p:nvPicPr>
        <p:blipFill>
          <a:blip r:embed="rId2" cstate="print"/>
          <a:srcRect/>
          <a:stretch>
            <a:fillRect/>
          </a:stretch>
        </p:blipFill>
        <p:spPr>
          <a:xfrm>
            <a:off x="5286380" y="1785926"/>
            <a:ext cx="2649253" cy="4227531"/>
          </a:xfrm>
          <a:noFill/>
          <a:ln>
            <a:solidFill>
              <a:schemeClr val="accent6">
                <a:lumMod val="20000"/>
                <a:lumOff val="80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ln>
            <a:solidFill>
              <a:schemeClr val="accent2">
                <a:lumMod val="40000"/>
                <a:lumOff val="60000"/>
              </a:schemeClr>
            </a:solidFill>
          </a:ln>
        </p:spPr>
        <p:txBody>
          <a:bodyPr/>
          <a:lstStyle/>
          <a:p>
            <a:pPr algn="ctr"/>
            <a:r>
              <a:rPr lang="hr-HR" sz="3600" dirty="0">
                <a:solidFill>
                  <a:schemeClr val="tx1"/>
                </a:solidFill>
                <a:latin typeface="Arial Unicode MS" pitchFamily="34" charset="-128"/>
              </a:rPr>
              <a:t>Cvetković potpisuje pristup Trojnom </a:t>
            </a:r>
            <a:r>
              <a:rPr lang="hr-HR" sz="3600" dirty="0" smtClean="0">
                <a:solidFill>
                  <a:schemeClr val="tx1"/>
                </a:solidFill>
                <a:latin typeface="Arial Unicode MS" pitchFamily="34" charset="-128"/>
              </a:rPr>
              <a:t>paktu, 25.3.1941.</a:t>
            </a:r>
            <a:endParaRPr lang="hr-HR" sz="3600" dirty="0">
              <a:solidFill>
                <a:schemeClr val="tx1"/>
              </a:solidFill>
              <a:latin typeface="Arial Unicode MS" pitchFamily="34" charset="-128"/>
            </a:endParaRPr>
          </a:p>
        </p:txBody>
      </p:sp>
      <p:pic>
        <p:nvPicPr>
          <p:cNvPr id="40966" name="Picture 6" descr="Cvetković potpisuje pristup trojnom paktu"/>
          <p:cNvPicPr>
            <a:picLocks noGrp="1" noChangeAspect="1" noChangeArrowheads="1"/>
          </p:cNvPicPr>
          <p:nvPr>
            <p:ph idx="1"/>
          </p:nvPr>
        </p:nvPicPr>
        <p:blipFill>
          <a:blip r:embed="rId2" cstate="print"/>
          <a:srcRect/>
          <a:stretch>
            <a:fillRect/>
          </a:stretch>
        </p:blipFill>
        <p:spPr>
          <a:xfrm>
            <a:off x="1385888" y="2133600"/>
            <a:ext cx="6372225" cy="3503613"/>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wj0002-2"/>
          <p:cNvPicPr>
            <a:picLocks noGrp="1" noChangeAspect="1" noChangeArrowheads="1"/>
          </p:cNvPicPr>
          <p:nvPr>
            <p:ph sz="half" idx="1"/>
          </p:nvPr>
        </p:nvPicPr>
        <p:blipFill>
          <a:blip r:embed="rId2" cstate="print"/>
          <a:srcRect/>
          <a:stretch>
            <a:fillRect/>
          </a:stretch>
        </p:blipFill>
        <p:spPr>
          <a:xfrm>
            <a:off x="1316828" y="548680"/>
            <a:ext cx="6510343" cy="4166204"/>
          </a:xfrm>
          <a:noFill/>
          <a:ln>
            <a:solidFill>
              <a:schemeClr val="accent6">
                <a:lumMod val="20000"/>
                <a:lumOff val="80000"/>
              </a:schemeClr>
            </a:solidFill>
          </a:ln>
        </p:spPr>
      </p:pic>
      <p:sp>
        <p:nvSpPr>
          <p:cNvPr id="53257" name="Rectangle 9"/>
          <p:cNvSpPr>
            <a:spLocks noGrp="1" noChangeArrowheads="1"/>
          </p:cNvSpPr>
          <p:nvPr>
            <p:ph type="body" sz="half" idx="2"/>
          </p:nvPr>
        </p:nvSpPr>
        <p:spPr>
          <a:xfrm>
            <a:off x="495300" y="5013325"/>
            <a:ext cx="8153400" cy="1008063"/>
          </a:xfrm>
          <a:ln>
            <a:solidFill>
              <a:schemeClr val="accent2">
                <a:lumMod val="40000"/>
                <a:lumOff val="60000"/>
              </a:schemeClr>
            </a:solidFill>
          </a:ln>
        </p:spPr>
        <p:txBody>
          <a:bodyPr/>
          <a:lstStyle/>
          <a:p>
            <a:r>
              <a:rPr lang="hr-HR" sz="2700" dirty="0"/>
              <a:t>Bilježnica dječaka </a:t>
            </a:r>
            <a:r>
              <a:rPr lang="hr-HR" sz="2700" dirty="0" err="1" smtClean="0"/>
              <a:t>Tedija</a:t>
            </a:r>
            <a:r>
              <a:rPr lang="hr-HR" sz="2700" dirty="0" smtClean="0"/>
              <a:t> </a:t>
            </a:r>
            <a:r>
              <a:rPr lang="hr-HR" sz="2700" dirty="0" err="1" smtClean="0"/>
              <a:t>Draušniga</a:t>
            </a:r>
            <a:r>
              <a:rPr lang="hr-HR" sz="2700" dirty="0" smtClean="0"/>
              <a:t> zatvorenika </a:t>
            </a:r>
            <a:r>
              <a:rPr lang="hr-HR" sz="2700" dirty="0"/>
              <a:t>iz Stare </a:t>
            </a:r>
            <a:r>
              <a:rPr lang="hr-HR" sz="2700" dirty="0" smtClean="0"/>
              <a:t>Gradiške</a:t>
            </a:r>
            <a:endParaRPr lang="hr-HR" sz="2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95300" y="642918"/>
            <a:ext cx="8153400" cy="830281"/>
          </a:xfrm>
          <a:ln>
            <a:solidFill>
              <a:schemeClr val="accent2">
                <a:lumMod val="40000"/>
                <a:lumOff val="60000"/>
              </a:schemeClr>
            </a:solidFill>
          </a:ln>
        </p:spPr>
        <p:txBody>
          <a:bodyPr/>
          <a:lstStyle/>
          <a:p>
            <a:pPr algn="ctr"/>
            <a:r>
              <a:rPr lang="hr-HR" sz="4000" dirty="0">
                <a:solidFill>
                  <a:schemeClr val="accent2">
                    <a:lumMod val="60000"/>
                    <a:lumOff val="40000"/>
                  </a:schemeClr>
                </a:solidFill>
                <a:latin typeface="Arial Unicode MS" pitchFamily="34" charset="-128"/>
              </a:rPr>
              <a:t>Pismo Sofije Singer</a:t>
            </a:r>
          </a:p>
        </p:txBody>
      </p:sp>
      <p:sp>
        <p:nvSpPr>
          <p:cNvPr id="49157" name="Rectangle 5"/>
          <p:cNvSpPr>
            <a:spLocks noGrp="1" noChangeArrowheads="1"/>
          </p:cNvSpPr>
          <p:nvPr>
            <p:ph type="body" sz="half" idx="1"/>
          </p:nvPr>
        </p:nvSpPr>
        <p:spPr>
          <a:xfrm>
            <a:off x="533400" y="1828800"/>
            <a:ext cx="4398640" cy="4264496"/>
          </a:xfrm>
          <a:ln>
            <a:solidFill>
              <a:schemeClr val="accent2">
                <a:lumMod val="40000"/>
                <a:lumOff val="60000"/>
              </a:schemeClr>
            </a:solidFill>
          </a:ln>
        </p:spPr>
        <p:txBody>
          <a:bodyPr/>
          <a:lstStyle/>
          <a:p>
            <a:pPr>
              <a:lnSpc>
                <a:spcPct val="80000"/>
              </a:lnSpc>
            </a:pPr>
            <a:r>
              <a:rPr lang="hr-HR" sz="2300" dirty="0"/>
              <a:t>Sofija Singer rođena je 1930. u Zagrebu. Ubrzo nakon proglašenja NDH obitelj je izbačena iz stana i preseljena na periferiju. Sofijin otac, Leopold S. uhićen je 1942. i ona tada piše ovu molbu</a:t>
            </a:r>
            <a:r>
              <a:rPr lang="hr-HR" sz="2300" dirty="0" smtClean="0"/>
              <a:t>. Leopold </a:t>
            </a:r>
            <a:r>
              <a:rPr lang="hr-HR" sz="2300" dirty="0"/>
              <a:t>S. odveden je u Jasenovac otkuda se više nije vratio. Majka Eugenija  je iste godine odvedena u Staru Gradišku gdje je ubijena. Ni Sofija nije preživjela rat. </a:t>
            </a:r>
          </a:p>
        </p:txBody>
      </p:sp>
      <p:pic>
        <p:nvPicPr>
          <p:cNvPr id="49159" name="Picture 7" descr="Pismo Sofije Singer"/>
          <p:cNvPicPr>
            <a:picLocks noGrp="1" noChangeAspect="1" noChangeArrowheads="1"/>
          </p:cNvPicPr>
          <p:nvPr>
            <p:ph sz="half" idx="2"/>
          </p:nvPr>
        </p:nvPicPr>
        <p:blipFill>
          <a:blip r:embed="rId2" cstate="print"/>
          <a:srcRect/>
          <a:stretch>
            <a:fillRect/>
          </a:stretch>
        </p:blipFill>
        <p:spPr>
          <a:xfrm>
            <a:off x="5235575" y="1828800"/>
            <a:ext cx="2900363" cy="403860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95300" y="428604"/>
            <a:ext cx="8153400" cy="1143000"/>
          </a:xfrm>
          <a:ln>
            <a:solidFill>
              <a:schemeClr val="accent6">
                <a:lumMod val="20000"/>
                <a:lumOff val="80000"/>
              </a:schemeClr>
            </a:solidFill>
          </a:ln>
        </p:spPr>
        <p:txBody>
          <a:bodyPr/>
          <a:lstStyle/>
          <a:p>
            <a:pPr algn="ctr"/>
            <a:r>
              <a:rPr lang="hr-HR" sz="3600" dirty="0" smtClean="0">
                <a:solidFill>
                  <a:schemeClr val="accent2">
                    <a:lumMod val="60000"/>
                    <a:lumOff val="40000"/>
                  </a:schemeClr>
                </a:solidFill>
                <a:latin typeface="Arial Unicode MS" pitchFamily="34" charset="-128"/>
                <a:ea typeface="Arial Unicode MS" pitchFamily="34" charset="-128"/>
                <a:cs typeface="Arial Unicode MS" pitchFamily="34" charset="-128"/>
              </a:rPr>
              <a:t>Alojzije Stepinac ( Krašić, 1898.g.-Zagreb, 1960.)</a:t>
            </a:r>
            <a:endParaRPr lang="hr-HR" sz="3600" dirty="0">
              <a:solidFill>
                <a:schemeClr val="accent2">
                  <a:lumMod val="60000"/>
                  <a:lumOff val="40000"/>
                </a:schemeClr>
              </a:solidFill>
              <a:latin typeface="Arial Unicode MS" pitchFamily="34" charset="-128"/>
              <a:ea typeface="Arial Unicode MS" pitchFamily="34" charset="-128"/>
              <a:cs typeface="Arial Unicode MS" pitchFamily="34" charset="-128"/>
            </a:endParaRPr>
          </a:p>
        </p:txBody>
      </p:sp>
      <p:sp>
        <p:nvSpPr>
          <p:cNvPr id="7" name="Rezervirano mjesto sadržaja 6"/>
          <p:cNvSpPr>
            <a:spLocks noGrp="1"/>
          </p:cNvSpPr>
          <p:nvPr>
            <p:ph sz="half" idx="2"/>
          </p:nvPr>
        </p:nvSpPr>
        <p:spPr>
          <a:xfrm>
            <a:off x="3500430" y="1828800"/>
            <a:ext cx="5500726" cy="4814910"/>
          </a:xfrm>
          <a:solidFill>
            <a:schemeClr val="accent4">
              <a:lumMod val="10000"/>
            </a:schemeClr>
          </a:solidFill>
          <a:ln>
            <a:solidFill>
              <a:schemeClr val="accent6">
                <a:lumMod val="20000"/>
                <a:lumOff val="80000"/>
              </a:schemeClr>
            </a:solidFill>
          </a:ln>
        </p:spPr>
        <p:txBody>
          <a:bodyPr/>
          <a:lstStyle/>
          <a:p>
            <a:r>
              <a:rPr lang="hr-HR" sz="2000" dirty="0" smtClean="0"/>
              <a:t>Zagrebački nadbiskup od 1937. do 1960.g. Za vrijeme II.-</a:t>
            </a:r>
            <a:r>
              <a:rPr lang="hr-HR" sz="2000" dirty="0" err="1" smtClean="0"/>
              <a:t>og</a:t>
            </a:r>
            <a:r>
              <a:rPr lang="hr-HR" sz="2000" dirty="0" smtClean="0"/>
              <a:t> svjetskog rata je podržavao uspostavu NDH, no kasnije se izjašnjavao protiv postupaka ustaškog režima i nastojao je pomoći ljudima koje je režim proganjao. Njegovo držanje za vrijeme rata, </a:t>
            </a:r>
            <a:r>
              <a:rPr lang="hr-HR" sz="2000" dirty="0" err="1" smtClean="0"/>
              <a:t>tj</a:t>
            </a:r>
            <a:r>
              <a:rPr lang="hr-HR" sz="2000" dirty="0" smtClean="0"/>
              <a:t>. je li dovoljno oštro i odlučno istupao protiv ustaškog režima, i danas je predmet rasprava.</a:t>
            </a:r>
          </a:p>
          <a:p>
            <a:r>
              <a:rPr lang="hr-HR" sz="2000" dirty="0" smtClean="0"/>
              <a:t>Nakon II.-</a:t>
            </a:r>
            <a:r>
              <a:rPr lang="hr-HR" sz="2000" dirty="0" err="1" smtClean="0"/>
              <a:t>og</a:t>
            </a:r>
            <a:r>
              <a:rPr lang="hr-HR" sz="2000" dirty="0" smtClean="0"/>
              <a:t> svjetskog rata izjasnio se protiv komunističkog režima pa je bio proganjan i zatvaran. Godine 1953. imenovan je kardinalom. Umro je 1960. i pokopan je u Zagrebačkoj katedrali. 1998. Katolička crkva proglasila ga je blaženim.</a:t>
            </a:r>
            <a:endParaRPr lang="hr-HR" sz="2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714489"/>
            <a:ext cx="3442508" cy="5143512"/>
          </a:xfrm>
          <a:prstGeom prst="rect">
            <a:avLst/>
          </a:prstGeom>
          <a:noFill/>
          <a:ln w="9525">
            <a:solidFill>
              <a:schemeClr val="accent6">
                <a:lumMod val="20000"/>
                <a:lumOff val="80000"/>
              </a:schemeClr>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ln>
            <a:solidFill>
              <a:schemeClr val="accent2">
                <a:lumMod val="40000"/>
                <a:lumOff val="60000"/>
              </a:schemeClr>
            </a:solidFill>
          </a:ln>
        </p:spPr>
        <p:txBody>
          <a:bodyPr/>
          <a:lstStyle/>
          <a:p>
            <a:pPr algn="ctr"/>
            <a:r>
              <a:rPr lang="hr-HR" sz="4000" dirty="0">
                <a:solidFill>
                  <a:schemeClr val="accent2">
                    <a:lumMod val="60000"/>
                    <a:lumOff val="40000"/>
                  </a:schemeClr>
                </a:solidFill>
                <a:latin typeface="Arial Unicode MS" pitchFamily="34" charset="-128"/>
              </a:rPr>
              <a:t>Alojzije Stepinac, zagrebački nadbiskup</a:t>
            </a:r>
          </a:p>
        </p:txBody>
      </p:sp>
      <p:sp>
        <p:nvSpPr>
          <p:cNvPr id="51206" name="Rectangle 6"/>
          <p:cNvSpPr>
            <a:spLocks noGrp="1" noChangeArrowheads="1"/>
          </p:cNvSpPr>
          <p:nvPr>
            <p:ph type="body" sz="half" idx="2"/>
          </p:nvPr>
        </p:nvSpPr>
        <p:spPr>
          <a:xfrm>
            <a:off x="4686300" y="1828800"/>
            <a:ext cx="4000500" cy="3529026"/>
          </a:xfrm>
          <a:ln>
            <a:solidFill>
              <a:schemeClr val="accent2">
                <a:lumMod val="40000"/>
                <a:lumOff val="60000"/>
              </a:schemeClr>
            </a:solidFill>
          </a:ln>
        </p:spPr>
        <p:txBody>
          <a:bodyPr/>
          <a:lstStyle/>
          <a:p>
            <a:r>
              <a:rPr lang="en-GB" sz="2800" dirty="0" err="1">
                <a:solidFill>
                  <a:schemeClr val="folHlink"/>
                </a:solidFill>
                <a:latin typeface="Arial Unicode MS" pitchFamily="34" charset="-128"/>
              </a:rPr>
              <a:t>Pozdravio</a:t>
            </a:r>
            <a:r>
              <a:rPr lang="en-GB" sz="2800" dirty="0">
                <a:solidFill>
                  <a:schemeClr val="folHlink"/>
                </a:solidFill>
                <a:latin typeface="Arial Unicode MS" pitchFamily="34" charset="-128"/>
              </a:rPr>
              <a:t> je </a:t>
            </a:r>
            <a:r>
              <a:rPr lang="en-GB" sz="2800" dirty="0" err="1">
                <a:solidFill>
                  <a:schemeClr val="folHlink"/>
                </a:solidFill>
                <a:latin typeface="Arial Unicode MS" pitchFamily="34" charset="-128"/>
              </a:rPr>
              <a:t>stvaranje</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Nezavisne</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Države</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Hrvatske</a:t>
            </a:r>
            <a:r>
              <a:rPr lang="en-GB" sz="2800" dirty="0">
                <a:solidFill>
                  <a:schemeClr val="folHlink"/>
                </a:solidFill>
                <a:latin typeface="Arial Unicode MS" pitchFamily="34" charset="-128"/>
              </a:rPr>
              <a:t> 1941., </a:t>
            </a:r>
            <a:r>
              <a:rPr lang="en-GB" sz="2800" dirty="0" err="1">
                <a:solidFill>
                  <a:schemeClr val="folHlink"/>
                </a:solidFill>
                <a:latin typeface="Arial Unicode MS" pitchFamily="34" charset="-128"/>
              </a:rPr>
              <a:t>ali</a:t>
            </a:r>
            <a:r>
              <a:rPr lang="en-GB" sz="2800" dirty="0">
                <a:solidFill>
                  <a:schemeClr val="folHlink"/>
                </a:solidFill>
                <a:latin typeface="Arial Unicode MS" pitchFamily="34" charset="-128"/>
              </a:rPr>
              <a:t> je </a:t>
            </a:r>
            <a:r>
              <a:rPr lang="en-GB" sz="2800" dirty="0" err="1">
                <a:solidFill>
                  <a:schemeClr val="folHlink"/>
                </a:solidFill>
                <a:latin typeface="Arial Unicode MS" pitchFamily="34" charset="-128"/>
              </a:rPr>
              <a:t>osuđivao</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i</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odbijao</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nasilne</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postupke</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ustaškog</a:t>
            </a:r>
            <a:r>
              <a:rPr lang="en-GB" sz="2800" dirty="0">
                <a:solidFill>
                  <a:schemeClr val="folHlink"/>
                </a:solidFill>
                <a:latin typeface="Arial Unicode MS" pitchFamily="34" charset="-128"/>
              </a:rPr>
              <a:t> </a:t>
            </a:r>
            <a:r>
              <a:rPr lang="en-GB" sz="2800" dirty="0" err="1">
                <a:solidFill>
                  <a:schemeClr val="folHlink"/>
                </a:solidFill>
                <a:latin typeface="Arial Unicode MS" pitchFamily="34" charset="-128"/>
              </a:rPr>
              <a:t>režima</a:t>
            </a:r>
            <a:r>
              <a:rPr lang="en-GB" sz="2800" dirty="0">
                <a:solidFill>
                  <a:schemeClr val="folHlink"/>
                </a:solidFill>
                <a:latin typeface="Arial Unicode MS" pitchFamily="34" charset="-128"/>
              </a:rPr>
              <a:t>.</a:t>
            </a:r>
            <a:endParaRPr lang="hr-HR" sz="2800" dirty="0">
              <a:latin typeface="Arial Unicode MS" pitchFamily="34" charset="-128"/>
            </a:endParaRPr>
          </a:p>
        </p:txBody>
      </p:sp>
      <p:pic>
        <p:nvPicPr>
          <p:cNvPr id="51207" name="Picture 7" descr="Alois_Stepinac2"/>
          <p:cNvPicPr>
            <a:picLocks noGrp="1" noChangeAspect="1" noChangeArrowheads="1"/>
          </p:cNvPicPr>
          <p:nvPr>
            <p:ph sz="half" idx="1"/>
          </p:nvPr>
        </p:nvPicPr>
        <p:blipFill>
          <a:blip r:embed="rId2" cstate="print"/>
          <a:srcRect/>
          <a:stretch>
            <a:fillRect/>
          </a:stretch>
        </p:blipFill>
        <p:spPr>
          <a:xfrm>
            <a:off x="857223" y="1785926"/>
            <a:ext cx="3268257" cy="4252914"/>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noChangeArrowheads="1"/>
          </p:cNvSpPr>
          <p:nvPr>
            <p:ph type="title"/>
          </p:nvPr>
        </p:nvSpPr>
        <p:spPr/>
        <p:txBody>
          <a:bodyPr/>
          <a:lstStyle/>
          <a:p>
            <a:endParaRPr lang="en-US"/>
          </a:p>
        </p:txBody>
      </p:sp>
      <p:pic>
        <p:nvPicPr>
          <p:cNvPr id="56327" name="Picture 7" descr="e_churchandstate1"/>
          <p:cNvPicPr>
            <a:picLocks noGrp="1" noChangeAspect="1" noChangeArrowheads="1"/>
          </p:cNvPicPr>
          <p:nvPr>
            <p:ph sz="half" idx="1"/>
          </p:nvPr>
        </p:nvPicPr>
        <p:blipFill>
          <a:blip r:embed="rId2" cstate="print"/>
          <a:srcRect/>
          <a:stretch>
            <a:fillRect/>
          </a:stretch>
        </p:blipFill>
        <p:spPr>
          <a:xfrm>
            <a:off x="395288" y="1844675"/>
            <a:ext cx="4176712" cy="3441700"/>
          </a:xfrm>
          <a:noFill/>
          <a:ln/>
        </p:spPr>
      </p:pic>
      <p:sp>
        <p:nvSpPr>
          <p:cNvPr id="56329" name="Rectangle 9"/>
          <p:cNvSpPr>
            <a:spLocks noGrp="1" noChangeArrowheads="1"/>
          </p:cNvSpPr>
          <p:nvPr>
            <p:ph type="body" sz="half" idx="2"/>
          </p:nvPr>
        </p:nvSpPr>
        <p:spPr>
          <a:ln>
            <a:solidFill>
              <a:schemeClr val="accent2">
                <a:lumMod val="40000"/>
                <a:lumOff val="60000"/>
              </a:schemeClr>
            </a:solidFill>
          </a:ln>
        </p:spPr>
        <p:txBody>
          <a:bodyPr/>
          <a:lstStyle/>
          <a:p>
            <a:pPr>
              <a:lnSpc>
                <a:spcPct val="90000"/>
              </a:lnSpc>
            </a:pPr>
            <a:r>
              <a:rPr lang="hr-HR" sz="2400" dirty="0">
                <a:solidFill>
                  <a:schemeClr val="folHlink"/>
                </a:solidFill>
                <a:latin typeface="Arial Unicode MS" pitchFamily="34" charset="-128"/>
              </a:rPr>
              <a:t>p</a:t>
            </a:r>
            <a:r>
              <a:rPr lang="en-GB" sz="2400" dirty="0" err="1">
                <a:solidFill>
                  <a:schemeClr val="folHlink"/>
                </a:solidFill>
                <a:latin typeface="Arial Unicode MS" pitchFamily="34" charset="-128"/>
              </a:rPr>
              <a:t>oložaj</a:t>
            </a:r>
            <a:r>
              <a:rPr lang="en-GB" sz="2400" dirty="0">
                <a:solidFill>
                  <a:schemeClr val="folHlink"/>
                </a:solidFill>
                <a:latin typeface="Arial Unicode MS" pitchFamily="34" charset="-128"/>
              </a:rPr>
              <a:t> mu je </a:t>
            </a:r>
            <a:r>
              <a:rPr lang="en-GB" sz="2400" dirty="0" err="1">
                <a:solidFill>
                  <a:schemeClr val="folHlink"/>
                </a:solidFill>
                <a:latin typeface="Arial Unicode MS" pitchFamily="34" charset="-128"/>
              </a:rPr>
              <a:t>nalagao</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da</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prisustvuje</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svim</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važnim</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okupljanjima</a:t>
            </a:r>
            <a:r>
              <a:rPr lang="en-GB" sz="2400" dirty="0">
                <a:solidFill>
                  <a:schemeClr val="folHlink"/>
                </a:solidFill>
                <a:latin typeface="Arial Unicode MS" pitchFamily="34" charset="-128"/>
              </a:rPr>
              <a:t> u </a:t>
            </a:r>
            <a:r>
              <a:rPr lang="en-GB" sz="2400" dirty="0" err="1">
                <a:solidFill>
                  <a:schemeClr val="folHlink"/>
                </a:solidFill>
                <a:latin typeface="Arial Unicode MS" pitchFamily="34" charset="-128"/>
              </a:rPr>
              <a:t>državi</a:t>
            </a:r>
            <a:r>
              <a:rPr lang="en-GB" sz="2400" dirty="0">
                <a:solidFill>
                  <a:schemeClr val="folHlink"/>
                </a:solidFill>
                <a:latin typeface="Arial Unicode MS" pitchFamily="34" charset="-128"/>
              </a:rPr>
              <a:t>.</a:t>
            </a:r>
          </a:p>
          <a:p>
            <a:pPr>
              <a:lnSpc>
                <a:spcPct val="90000"/>
              </a:lnSpc>
            </a:pPr>
            <a:r>
              <a:rPr lang="hr-HR" sz="2400" dirty="0">
                <a:solidFill>
                  <a:schemeClr val="folHlink"/>
                </a:solidFill>
                <a:latin typeface="Arial Unicode MS" pitchFamily="34" charset="-128"/>
              </a:rPr>
              <a:t>j</a:t>
            </a:r>
            <a:r>
              <a:rPr lang="en-GB" sz="2400" dirty="0" err="1">
                <a:solidFill>
                  <a:schemeClr val="folHlink"/>
                </a:solidFill>
                <a:latin typeface="Arial Unicode MS" pitchFamily="34" charset="-128"/>
              </a:rPr>
              <a:t>avno</a:t>
            </a:r>
            <a:r>
              <a:rPr lang="en-GB" sz="2400" dirty="0">
                <a:solidFill>
                  <a:schemeClr val="folHlink"/>
                </a:solidFill>
                <a:latin typeface="Arial Unicode MS" pitchFamily="34" charset="-128"/>
              </a:rPr>
              <a:t> se </a:t>
            </a:r>
            <a:r>
              <a:rPr lang="en-GB" sz="2400" dirty="0" err="1">
                <a:solidFill>
                  <a:schemeClr val="folHlink"/>
                </a:solidFill>
                <a:latin typeface="Arial Unicode MS" pitchFamily="34" charset="-128"/>
              </a:rPr>
              <a:t>protivio</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antisemitizmu</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masovnim</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ubojstvima</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i</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odnosu</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prema</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zatvorenicima</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Skrivao</a:t>
            </a:r>
            <a:r>
              <a:rPr lang="en-GB" sz="2400" dirty="0">
                <a:solidFill>
                  <a:schemeClr val="folHlink"/>
                </a:solidFill>
                <a:latin typeface="Arial Unicode MS" pitchFamily="34" charset="-128"/>
              </a:rPr>
              <a:t> je </a:t>
            </a:r>
            <a:r>
              <a:rPr lang="en-GB" sz="2400" dirty="0" err="1">
                <a:solidFill>
                  <a:schemeClr val="folHlink"/>
                </a:solidFill>
                <a:latin typeface="Arial Unicode MS" pitchFamily="34" charset="-128"/>
              </a:rPr>
              <a:t>Židove</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i</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pravoslavno</a:t>
            </a:r>
            <a:r>
              <a:rPr lang="en-GB" sz="2400" dirty="0">
                <a:solidFill>
                  <a:schemeClr val="folHlink"/>
                </a:solidFill>
                <a:latin typeface="Arial Unicode MS" pitchFamily="34" charset="-128"/>
              </a:rPr>
              <a:t> </a:t>
            </a:r>
            <a:r>
              <a:rPr lang="en-GB" sz="2400" dirty="0" err="1">
                <a:solidFill>
                  <a:schemeClr val="folHlink"/>
                </a:solidFill>
                <a:latin typeface="Arial Unicode MS" pitchFamily="34" charset="-128"/>
              </a:rPr>
              <a:t>stanovništvo</a:t>
            </a:r>
            <a:r>
              <a:rPr lang="en-GB" sz="2400" dirty="0">
                <a:solidFill>
                  <a:schemeClr val="folHlink"/>
                </a:solidFill>
                <a:latin typeface="Arial Unicode MS" pitchFamily="34" charset="-128"/>
              </a:rPr>
              <a:t>.</a:t>
            </a:r>
            <a:endParaRPr lang="hr-HR" sz="2400" dirty="0">
              <a:latin typeface="Arial Unicode MS"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357166"/>
            <a:ext cx="8153400" cy="1258909"/>
          </a:xfrm>
          <a:ln>
            <a:solidFill>
              <a:schemeClr val="accent2">
                <a:lumMod val="40000"/>
                <a:lumOff val="60000"/>
              </a:schemeClr>
            </a:solidFill>
          </a:ln>
        </p:spPr>
        <p:txBody>
          <a:bodyPr/>
          <a:lstStyle/>
          <a:p>
            <a:pPr algn="ctr"/>
            <a:r>
              <a:rPr lang="hr-HR" sz="3200" dirty="0">
                <a:solidFill>
                  <a:schemeClr val="accent2">
                    <a:lumMod val="60000"/>
                    <a:lumOff val="40000"/>
                  </a:schemeClr>
                </a:solidFill>
                <a:latin typeface="Arial Unicode MS" pitchFamily="34" charset="-128"/>
              </a:rPr>
              <a:t>Odlomci iz propovijedi Alojzija Stepinca u kojima nedvojbeno osuđuje postupke ustaške vlasti</a:t>
            </a:r>
          </a:p>
        </p:txBody>
      </p:sp>
      <p:sp>
        <p:nvSpPr>
          <p:cNvPr id="59395" name="Rectangle 3"/>
          <p:cNvSpPr>
            <a:spLocks noGrp="1" noChangeArrowheads="1"/>
          </p:cNvSpPr>
          <p:nvPr>
            <p:ph type="body" idx="1"/>
          </p:nvPr>
        </p:nvSpPr>
        <p:spPr/>
        <p:txBody>
          <a:bodyPr/>
          <a:lstStyle/>
          <a:p>
            <a:pPr>
              <a:lnSpc>
                <a:spcPct val="80000"/>
              </a:lnSpc>
            </a:pPr>
            <a:r>
              <a:rPr lang="hr-HR" sz="2000" dirty="0"/>
              <a:t>»Prva stvar koju tvrdimo jest, da su svi narodi bez iznimke pred Bogom ništica. (…) Drugo što tvrdimo jest, da svi narodi i rase potječu od Boga. Stvarno postoji samo jedna rasa, a to je Božja rasa. (…) Treće što tvrdimo, svaki narod i svaka rasa, kako se danas </a:t>
            </a:r>
            <a:r>
              <a:rPr lang="hr-HR" sz="2000" dirty="0" err="1"/>
              <a:t>odrazuju</a:t>
            </a:r>
            <a:r>
              <a:rPr lang="hr-HR" sz="2000" dirty="0"/>
              <a:t> na zemlji, </a:t>
            </a:r>
            <a:r>
              <a:rPr lang="hr-HR" sz="2000" dirty="0" err="1"/>
              <a:t>imade</a:t>
            </a:r>
            <a:r>
              <a:rPr lang="hr-HR" sz="2000" dirty="0"/>
              <a:t> pravo na život dostojan čovjeka i na postupak dostojan čovjeka.«  </a:t>
            </a:r>
          </a:p>
          <a:p>
            <a:pPr>
              <a:lnSpc>
                <a:spcPct val="80000"/>
              </a:lnSpc>
            </a:pPr>
            <a:r>
              <a:rPr lang="hr-HR" sz="2000" dirty="0"/>
              <a:t> »Nitko nema pravo da na svoju ruku ubija ili na koji mu drago način oštećuje pripadnike druge rase ili narodnosti. To može samo zakonita vlast, ako je nekome dokazana krivica, radi koje zaslužuje kaznu.«  </a:t>
            </a:r>
          </a:p>
          <a:p>
            <a:pPr>
              <a:lnSpc>
                <a:spcPct val="80000"/>
              </a:lnSpc>
            </a:pPr>
            <a:r>
              <a:rPr lang="hr-HR" sz="2000" dirty="0"/>
              <a:t>»Svaki čovjek, bez obzira kojoj rasi ili naciji pripadao, bez obzira, da li je svršio sveučilište u kojem kulturnom središtu Europe ili ide u lov za hranom u prašumama Afrike, svaki od njih jednako nosi u sebi pečat Boga Stvoritelja i </a:t>
            </a:r>
            <a:r>
              <a:rPr lang="hr-HR" sz="2000" dirty="0" err="1"/>
              <a:t>imade</a:t>
            </a:r>
            <a:r>
              <a:rPr lang="hr-HR" sz="2000" dirty="0"/>
              <a:t> svoja neotuđiva prava, kojih mu ne smije oteti ili ograničiti samovoljno nijedna ljudska vlast.«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 y="549275"/>
            <a:ext cx="8153400" cy="850900"/>
          </a:xfrm>
          <a:ln>
            <a:solidFill>
              <a:schemeClr val="accent2">
                <a:lumMod val="40000"/>
                <a:lumOff val="60000"/>
              </a:schemeClr>
            </a:solidFill>
          </a:ln>
        </p:spPr>
        <p:txBody>
          <a:bodyPr/>
          <a:lstStyle/>
          <a:p>
            <a:pPr algn="ctr"/>
            <a:r>
              <a:rPr lang="hr-HR" sz="4000" dirty="0">
                <a:solidFill>
                  <a:schemeClr val="accent2">
                    <a:lumMod val="60000"/>
                    <a:lumOff val="40000"/>
                  </a:schemeClr>
                </a:solidFill>
                <a:latin typeface="Arial Unicode MS" pitchFamily="34" charset="-128"/>
              </a:rPr>
              <a:t>Stepinac spašava Židove</a:t>
            </a:r>
          </a:p>
        </p:txBody>
      </p:sp>
      <p:sp>
        <p:nvSpPr>
          <p:cNvPr id="60419" name="Rectangle 3"/>
          <p:cNvSpPr>
            <a:spLocks noGrp="1" noChangeArrowheads="1"/>
          </p:cNvSpPr>
          <p:nvPr>
            <p:ph type="body" idx="1"/>
          </p:nvPr>
        </p:nvSpPr>
        <p:spPr/>
        <p:txBody>
          <a:bodyPr/>
          <a:lstStyle/>
          <a:p>
            <a:pPr>
              <a:lnSpc>
                <a:spcPct val="90000"/>
              </a:lnSpc>
            </a:pPr>
            <a:r>
              <a:rPr lang="hr-HR" sz="2700"/>
              <a:t>Stepinčevim zauzimanjem spašeni su starci i starice, koji su boravili u Židovskom umirovljeničkom domu </a:t>
            </a:r>
            <a:r>
              <a:rPr lang="hr-HR" sz="2700" i="1"/>
              <a:t>Lavoslav Schwarz</a:t>
            </a:r>
            <a:r>
              <a:rPr lang="hr-HR" sz="2700"/>
              <a:t>. Dana 8. prosinca 1943. sve štićenike doma Stepinac je iselio na crkveno imanje u Brezovici, gdje je nadogradio još jednu prostoriju i uzdržavao dom do kraja rata. </a:t>
            </a:r>
            <a:r>
              <a:rPr lang="hr-HR" sz="2700" i="1"/>
              <a:t>(Krišto, str. 313)</a:t>
            </a:r>
            <a:r>
              <a:rPr lang="hr-HR" sz="2700"/>
              <a:t> Slavko Goldstein iznio je podatak da su švicarski Židovi slali novac za njihovo uzdržavanje, ali odaje priznanje Stepincu za taj postupak.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1181100" y="1052513"/>
            <a:ext cx="6781800" cy="1839912"/>
          </a:xfrm>
        </p:spPr>
        <p:txBody>
          <a:bodyPr/>
          <a:lstStyle/>
          <a:p>
            <a:r>
              <a:rPr lang="hr-HR" sz="4000" u="sng" dirty="0">
                <a:solidFill>
                  <a:schemeClr val="accent2">
                    <a:lumMod val="60000"/>
                    <a:lumOff val="40000"/>
                  </a:schemeClr>
                </a:solidFill>
                <a:effectLst>
                  <a:outerShdw blurRad="38100" dist="38100" dir="2700000" algn="tl">
                    <a:srgbClr val="FFFFFF"/>
                  </a:outerShdw>
                </a:effectLst>
                <a:latin typeface="Arial Unicode MS" pitchFamily="34" charset="-128"/>
              </a:rPr>
              <a:t>“ONAJ KOJI JE SPASIO JEDNU OSOBU KAO DA JE SPASIO ČITAV SVIJET”</a:t>
            </a:r>
          </a:p>
        </p:txBody>
      </p:sp>
      <p:sp>
        <p:nvSpPr>
          <p:cNvPr id="67589" name="Rectangle 5"/>
          <p:cNvSpPr>
            <a:spLocks noGrp="1" noChangeArrowheads="1"/>
          </p:cNvSpPr>
          <p:nvPr>
            <p:ph type="subTitle" idx="1"/>
          </p:nvPr>
        </p:nvSpPr>
        <p:spPr>
          <a:xfrm>
            <a:off x="6300788" y="3005138"/>
            <a:ext cx="2047875" cy="711200"/>
          </a:xfrm>
        </p:spPr>
        <p:txBody>
          <a:bodyPr/>
          <a:lstStyle/>
          <a:p>
            <a:r>
              <a:rPr lang="hr-HR"/>
              <a:t>Talmud</a:t>
            </a:r>
          </a:p>
        </p:txBody>
      </p:sp>
      <p:pic>
        <p:nvPicPr>
          <p:cNvPr id="67590" name="Picture 6" descr="Medalje320612"/>
          <p:cNvPicPr>
            <a:picLocks noChangeAspect="1" noChangeArrowheads="1"/>
          </p:cNvPicPr>
          <p:nvPr/>
        </p:nvPicPr>
        <p:blipFill>
          <a:blip r:embed="rId2" cstate="print"/>
          <a:srcRect/>
          <a:stretch>
            <a:fillRect/>
          </a:stretch>
        </p:blipFill>
        <p:spPr bwMode="auto">
          <a:xfrm>
            <a:off x="3821113" y="3068638"/>
            <a:ext cx="1501775" cy="28749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495300" y="404813"/>
            <a:ext cx="8153400" cy="850900"/>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98 Pravednika među Hrvatima</a:t>
            </a:r>
          </a:p>
        </p:txBody>
      </p:sp>
      <p:sp>
        <p:nvSpPr>
          <p:cNvPr id="63496" name="Rectangle 8"/>
          <p:cNvSpPr>
            <a:spLocks noGrp="1" noChangeArrowheads="1"/>
          </p:cNvSpPr>
          <p:nvPr>
            <p:ph type="body" sz="half" idx="1"/>
          </p:nvPr>
        </p:nvSpPr>
        <p:spPr>
          <a:xfrm>
            <a:off x="428596" y="3429000"/>
            <a:ext cx="4319587" cy="2413000"/>
          </a:xfrm>
          <a:ln>
            <a:solidFill>
              <a:schemeClr val="accent2">
                <a:lumMod val="40000"/>
                <a:lumOff val="60000"/>
              </a:schemeClr>
            </a:solidFill>
          </a:ln>
        </p:spPr>
        <p:txBody>
          <a:bodyPr/>
          <a:lstStyle/>
          <a:p>
            <a:pPr>
              <a:lnSpc>
                <a:spcPct val="90000"/>
              </a:lnSpc>
            </a:pPr>
            <a:r>
              <a:rPr lang="hr-HR" sz="2400" dirty="0"/>
              <a:t>Država Izrael dodjeljuje naslov Pravednika među narodima svijeta onima koji su bili spremni izložiti se opasnostima kako bi pružili pomoć Židovima u vrijeme nacističkih progona. </a:t>
            </a:r>
          </a:p>
        </p:txBody>
      </p:sp>
      <p:pic>
        <p:nvPicPr>
          <p:cNvPr id="63495" name="Picture 7" descr="MariaKotarbaDyplom"/>
          <p:cNvPicPr>
            <a:picLocks noGrp="1" noChangeAspect="1" noChangeArrowheads="1"/>
          </p:cNvPicPr>
          <p:nvPr>
            <p:ph sz="quarter" idx="2"/>
          </p:nvPr>
        </p:nvPicPr>
        <p:blipFill>
          <a:blip r:embed="rId2" cstate="print"/>
          <a:srcRect/>
          <a:stretch>
            <a:fillRect/>
          </a:stretch>
        </p:blipFill>
        <p:spPr>
          <a:xfrm>
            <a:off x="5143504" y="1482645"/>
            <a:ext cx="3216276" cy="4551431"/>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Rectangle 8"/>
          <p:cNvSpPr>
            <a:spLocks noGrp="1" noChangeArrowheads="1"/>
          </p:cNvSpPr>
          <p:nvPr>
            <p:ph type="title"/>
          </p:nvPr>
        </p:nvSpPr>
        <p:spPr>
          <a:xfrm>
            <a:off x="495300" y="500042"/>
            <a:ext cx="8153400" cy="901719"/>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Josip </a:t>
            </a:r>
            <a:r>
              <a:rPr lang="hr-HR" dirty="0" err="1">
                <a:solidFill>
                  <a:schemeClr val="accent2">
                    <a:lumMod val="60000"/>
                    <a:lumOff val="40000"/>
                  </a:schemeClr>
                </a:solidFill>
                <a:latin typeface="Arial Unicode MS" pitchFamily="34" charset="-128"/>
              </a:rPr>
              <a:t>Pribilović</a:t>
            </a:r>
            <a:endParaRPr lang="hr-HR" dirty="0">
              <a:solidFill>
                <a:schemeClr val="accent2">
                  <a:lumMod val="60000"/>
                  <a:lumOff val="40000"/>
                </a:schemeClr>
              </a:solidFill>
              <a:latin typeface="Arial Unicode MS" pitchFamily="34" charset="-128"/>
            </a:endParaRPr>
          </a:p>
        </p:txBody>
      </p:sp>
      <p:pic>
        <p:nvPicPr>
          <p:cNvPr id="69639" name="Picture 7" descr="Josip_Pribilovic_pomorska320517"/>
          <p:cNvPicPr>
            <a:picLocks noGrp="1" noChangeAspect="1" noChangeArrowheads="1"/>
          </p:cNvPicPr>
          <p:nvPr>
            <p:ph idx="1"/>
          </p:nvPr>
        </p:nvPicPr>
        <p:blipFill>
          <a:blip r:embed="rId2" cstate="print"/>
          <a:srcRect/>
          <a:stretch>
            <a:fillRect/>
          </a:stretch>
        </p:blipFill>
        <p:spPr>
          <a:xfrm>
            <a:off x="3238500" y="1773238"/>
            <a:ext cx="2665413" cy="431165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ln>
            <a:solidFill>
              <a:schemeClr val="accent2">
                <a:lumMod val="40000"/>
                <a:lumOff val="60000"/>
              </a:schemeClr>
            </a:solidFill>
          </a:ln>
        </p:spPr>
        <p:txBody>
          <a:bodyPr/>
          <a:lstStyle/>
          <a:p>
            <a:pPr algn="ctr"/>
            <a:r>
              <a:rPr lang="hr-HR" sz="3600" dirty="0">
                <a:solidFill>
                  <a:schemeClr val="tx1"/>
                </a:solidFill>
                <a:latin typeface="Arial Unicode MS" pitchFamily="34" charset="-128"/>
              </a:rPr>
              <a:t>Bolje rat nego pakt! </a:t>
            </a:r>
            <a:br>
              <a:rPr lang="hr-HR" sz="3600" dirty="0">
                <a:solidFill>
                  <a:schemeClr val="tx1"/>
                </a:solidFill>
                <a:latin typeface="Arial Unicode MS" pitchFamily="34" charset="-128"/>
              </a:rPr>
            </a:br>
            <a:r>
              <a:rPr lang="hr-HR" sz="3600" dirty="0">
                <a:solidFill>
                  <a:schemeClr val="tx1"/>
                </a:solidFill>
                <a:latin typeface="Arial Unicode MS" pitchFamily="34" charset="-128"/>
              </a:rPr>
              <a:t>Bolje grob nego rob!</a:t>
            </a:r>
          </a:p>
        </p:txBody>
      </p:sp>
      <p:pic>
        <p:nvPicPr>
          <p:cNvPr id="22534" name="Picture 6" descr="Demonstracije u BG 1941"/>
          <p:cNvPicPr>
            <a:picLocks noGrp="1" noChangeAspect="1" noChangeArrowheads="1"/>
          </p:cNvPicPr>
          <p:nvPr>
            <p:ph idx="1"/>
          </p:nvPr>
        </p:nvPicPr>
        <p:blipFill>
          <a:blip r:embed="rId2" cstate="print"/>
          <a:srcRect/>
          <a:stretch>
            <a:fillRect/>
          </a:stretch>
        </p:blipFill>
        <p:spPr>
          <a:xfrm>
            <a:off x="1636713" y="1928802"/>
            <a:ext cx="5956756" cy="4170373"/>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95300" y="571480"/>
            <a:ext cx="8153400" cy="830281"/>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Josip </a:t>
            </a:r>
            <a:r>
              <a:rPr lang="hr-HR" dirty="0" err="1">
                <a:solidFill>
                  <a:schemeClr val="accent2">
                    <a:lumMod val="60000"/>
                    <a:lumOff val="40000"/>
                  </a:schemeClr>
                </a:solidFill>
                <a:latin typeface="Arial Unicode MS" pitchFamily="34" charset="-128"/>
              </a:rPr>
              <a:t>Pribilović</a:t>
            </a:r>
            <a:endParaRPr lang="hr-HR" dirty="0">
              <a:solidFill>
                <a:schemeClr val="accent2">
                  <a:lumMod val="60000"/>
                  <a:lumOff val="40000"/>
                </a:schemeClr>
              </a:solidFill>
              <a:latin typeface="Arial Unicode MS" pitchFamily="34" charset="-128"/>
            </a:endParaRPr>
          </a:p>
        </p:txBody>
      </p:sp>
      <p:sp>
        <p:nvSpPr>
          <p:cNvPr id="61443" name="Rectangle 3"/>
          <p:cNvSpPr>
            <a:spLocks noGrp="1" noChangeArrowheads="1"/>
          </p:cNvSpPr>
          <p:nvPr>
            <p:ph type="body" idx="1"/>
          </p:nvPr>
        </p:nvSpPr>
        <p:spPr>
          <a:ln>
            <a:solidFill>
              <a:schemeClr val="accent2">
                <a:lumMod val="40000"/>
                <a:lumOff val="60000"/>
              </a:schemeClr>
            </a:solidFill>
          </a:ln>
        </p:spPr>
        <p:txBody>
          <a:bodyPr/>
          <a:lstStyle/>
          <a:p>
            <a:pPr>
              <a:lnSpc>
                <a:spcPct val="80000"/>
              </a:lnSpc>
            </a:pPr>
            <a:r>
              <a:rPr lang="hr-HR" sz="2200" dirty="0"/>
              <a:t>Iako je imao samo 19 godina Josip je ponudio svoju pomoć Lei Goldstein da joj dovede mlađeg sina Daniela iz Tuzle u Kraljevicu. Iako su se njegovi djed i baka tome protivili, Josip je u siječnju 1942. otišao je u Tuzlu po </a:t>
            </a:r>
            <a:r>
              <a:rPr lang="hr-HR" sz="2200" dirty="0" smtClean="0"/>
              <a:t>dječaka. Putovanje </a:t>
            </a:r>
            <a:r>
              <a:rPr lang="hr-HR" sz="2200" dirty="0"/>
              <a:t>je bilo ispunjeno strahom i opasnostima jer su morali prijeći njemački, ustaški i talijanski teritorij. Išli su vlakom koji je nekoliko sati stajao kraj Jasenovca, gdje su ustaške jedinice transportirale Židove. Sljedeće stajanje bilo je kraj Zagreba jer je vlak pretraživan</a:t>
            </a:r>
            <a:r>
              <a:rPr lang="hr-HR" sz="2200" dirty="0" smtClean="0"/>
              <a:t>. Josip </a:t>
            </a:r>
            <a:r>
              <a:rPr lang="hr-HR" sz="2200" dirty="0"/>
              <a:t>je odveo Daniela u privatnu sobu u odvojenom </a:t>
            </a:r>
            <a:r>
              <a:rPr lang="hr-HR" sz="2200" dirty="0" smtClean="0"/>
              <a:t>dijelu </a:t>
            </a:r>
            <a:r>
              <a:rPr lang="hr-HR" sz="2200" dirty="0"/>
              <a:t>grada gdje su prenoćili i proveli čitav idući dan</a:t>
            </a:r>
            <a:r>
              <a:rPr lang="hr-HR" sz="2200" dirty="0" smtClean="0"/>
              <a:t>. U </a:t>
            </a:r>
            <a:r>
              <a:rPr lang="hr-HR" sz="2200" dirty="0"/>
              <a:t>nastavku putovanja opet su stajali u Gorskom kotaru zbog oštećenja pruge</a:t>
            </a:r>
            <a:r>
              <a:rPr lang="hr-HR" sz="2200" dirty="0" smtClean="0"/>
              <a:t>. Konjskom </a:t>
            </a:r>
            <a:r>
              <a:rPr lang="hr-HR" sz="2200" dirty="0"/>
              <a:t>zapregom su stigli do lokalnog autobusa i nakon 4 dana i noći došli u sigurnost kuće spasioca.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a:ln>
            <a:solidFill>
              <a:schemeClr val="accent2">
                <a:lumMod val="40000"/>
                <a:lumOff val="60000"/>
              </a:schemeClr>
            </a:solidFill>
          </a:ln>
        </p:spPr>
        <p:txBody>
          <a:bodyPr/>
          <a:lstStyle/>
          <a:p>
            <a:pPr>
              <a:lnSpc>
                <a:spcPct val="80000"/>
              </a:lnSpc>
            </a:pPr>
            <a:r>
              <a:rPr lang="hr-HR" sz="2700" dirty="0"/>
              <a:t>Za vrijeme puta pri svim pretragama i ispitivanjima Josip je tvrdio da je Daniel njegov mlađi brat, opravdavajući tako nedostatak identifikacijskih dokumenata. Da je popustio zahtjevima bake i djeda i ostavio dječaka u Tuzli, Daniel bi izgubio život u Jasenovcu nekoliko mjeseci kasnije. Josipa </a:t>
            </a:r>
            <a:r>
              <a:rPr lang="hr-HR" sz="2700" dirty="0" err="1"/>
              <a:t>Pribilovića</a:t>
            </a:r>
            <a:r>
              <a:rPr lang="hr-HR" sz="2700" dirty="0"/>
              <a:t> je na čin spašavanja potaknula njegova velika čovječnost. Da je uhvaćen za vrijeme spašavanja židovskog dječaka, čiji je otac već bio ubijen, a majka uhićivana kao aktivni antifašist, sigurno bi bio strijeljan.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95300" y="500042"/>
            <a:ext cx="8153400" cy="973157"/>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Olga Neumann </a:t>
            </a:r>
            <a:r>
              <a:rPr lang="hr-HR" dirty="0" err="1">
                <a:solidFill>
                  <a:schemeClr val="accent2">
                    <a:lumMod val="60000"/>
                    <a:lumOff val="40000"/>
                  </a:schemeClr>
                </a:solidFill>
                <a:latin typeface="Arial Unicode MS" pitchFamily="34" charset="-128"/>
              </a:rPr>
              <a:t>Rajšek</a:t>
            </a:r>
            <a:endParaRPr lang="hr-HR" dirty="0">
              <a:solidFill>
                <a:schemeClr val="accent2">
                  <a:lumMod val="60000"/>
                  <a:lumOff val="40000"/>
                </a:schemeClr>
              </a:solidFill>
              <a:latin typeface="Arial Unicode MS" pitchFamily="34" charset="-128"/>
            </a:endParaRPr>
          </a:p>
        </p:txBody>
      </p:sp>
      <p:sp>
        <p:nvSpPr>
          <p:cNvPr id="66563" name="Rectangle 3"/>
          <p:cNvSpPr>
            <a:spLocks noGrp="1" noChangeArrowheads="1"/>
          </p:cNvSpPr>
          <p:nvPr>
            <p:ph type="body" idx="1"/>
          </p:nvPr>
        </p:nvSpPr>
        <p:spPr>
          <a:ln>
            <a:solidFill>
              <a:schemeClr val="accent6">
                <a:lumMod val="20000"/>
                <a:lumOff val="80000"/>
              </a:schemeClr>
            </a:solidFill>
          </a:ln>
        </p:spPr>
        <p:txBody>
          <a:bodyPr/>
          <a:lstStyle/>
          <a:p>
            <a:pPr>
              <a:lnSpc>
                <a:spcPct val="80000"/>
              </a:lnSpc>
            </a:pPr>
            <a:r>
              <a:rPr lang="hr-HR" sz="2000" dirty="0">
                <a:latin typeface="Arial Unicode MS" pitchFamily="34" charset="-128"/>
              </a:rPr>
              <a:t>Olga Neumann-</a:t>
            </a:r>
            <a:r>
              <a:rPr lang="hr-HR" sz="2000" dirty="0" err="1">
                <a:latin typeface="Arial Unicode MS" pitchFamily="34" charset="-128"/>
              </a:rPr>
              <a:t>Rajšek</a:t>
            </a:r>
            <a:r>
              <a:rPr lang="hr-HR" sz="2000" dirty="0">
                <a:latin typeface="Arial Unicode MS" pitchFamily="34" charset="-128"/>
              </a:rPr>
              <a:t> spasila je devetogodišnjeg Dana </a:t>
            </a:r>
            <a:r>
              <a:rPr lang="hr-HR" sz="2000" dirty="0" err="1">
                <a:latin typeface="Arial Unicode MS" pitchFamily="34" charset="-128"/>
              </a:rPr>
              <a:t>Stockhamera</a:t>
            </a:r>
            <a:r>
              <a:rPr lang="hr-HR" sz="2000" dirty="0">
                <a:latin typeface="Arial Unicode MS" pitchFamily="34" charset="-128"/>
              </a:rPr>
              <a:t> iz Nove Gradiške, čija je cijela obitelj ubijena ili odvedena u Jasenovac. </a:t>
            </a:r>
            <a:r>
              <a:rPr lang="hr-HR" sz="2000" dirty="0" err="1">
                <a:latin typeface="Arial Unicode MS" pitchFamily="34" charset="-128"/>
              </a:rPr>
              <a:t>Danov</a:t>
            </a:r>
            <a:r>
              <a:rPr lang="hr-HR" sz="2000" dirty="0">
                <a:latin typeface="Arial Unicode MS" pitchFamily="34" charset="-128"/>
              </a:rPr>
              <a:t> ujak Zlatko Neumann, tada ratni zarobljenik u Njemačkoj, uspio je organizirati da dječaka u Zagrebu prihvati njegova zaručnica Olga </a:t>
            </a:r>
            <a:r>
              <a:rPr lang="hr-HR" sz="2000" dirty="0" err="1">
                <a:latin typeface="Arial Unicode MS" pitchFamily="34" charset="-128"/>
              </a:rPr>
              <a:t>Rajšek</a:t>
            </a:r>
            <a:r>
              <a:rPr lang="hr-HR" sz="2000" dirty="0">
                <a:latin typeface="Arial Unicode MS" pitchFamily="34" charset="-128"/>
              </a:rPr>
              <a:t>. Kroz njezin stan u </a:t>
            </a:r>
            <a:r>
              <a:rPr lang="hr-HR" sz="2000" dirty="0" err="1">
                <a:latin typeface="Arial Unicode MS" pitchFamily="34" charset="-128"/>
              </a:rPr>
              <a:t>Derenčinovoj</a:t>
            </a:r>
            <a:r>
              <a:rPr lang="hr-HR" sz="2000" dirty="0">
                <a:latin typeface="Arial Unicode MS" pitchFamily="34" charset="-128"/>
              </a:rPr>
              <a:t> ulici prošle su brojne židovske izbjeglice, a mali Dan susjedima je predstavljen kao rođak. Kod Olge je ostao mjesecima, sve dok netko od susjeda nije prijavio policiji da se u zgradi skriva židovski dječak. Dan je odveden u zatvor, a Olga Neumann poduzela je sve da se on oslobodi. Uspjela je tek nakon intervencije kod kardinala Alojzija Stepinca. Dječak je smješten u dom za nezbrinutu djecu gdje je dočekao kraj rata. Potom se odselio u SAD, završio medicinu i danas s obitelji živi u Chicagu. U stalnom je kontaktu s Olgom Neumann, koja priznaje da joj uopće nije palo na pamet da bi skrb za Dana </a:t>
            </a:r>
            <a:r>
              <a:rPr lang="hr-HR" sz="2000" dirty="0" err="1">
                <a:latin typeface="Arial Unicode MS" pitchFamily="34" charset="-128"/>
              </a:rPr>
              <a:t>Stockhamera</a:t>
            </a:r>
            <a:r>
              <a:rPr lang="hr-HR" sz="2000" dirty="0">
                <a:latin typeface="Arial Unicode MS" pitchFamily="34" charset="-128"/>
              </a:rPr>
              <a:t> mogla biti smatrana herojskim djelom.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122024"/>
          <p:cNvPicPr>
            <a:picLocks noGrp="1" noChangeAspect="1" noChangeArrowheads="1"/>
          </p:cNvPicPr>
          <p:nvPr>
            <p:ph idx="4294967295"/>
          </p:nvPr>
        </p:nvPicPr>
        <p:blipFill>
          <a:blip r:embed="rId2" cstate="print"/>
          <a:srcRect/>
          <a:stretch>
            <a:fillRect/>
          </a:stretch>
        </p:blipFill>
        <p:spPr>
          <a:xfrm>
            <a:off x="4572000" y="260350"/>
            <a:ext cx="4375150" cy="5834063"/>
          </a:xfrm>
          <a:noFill/>
          <a:ln/>
        </p:spPr>
      </p:pic>
      <p:sp>
        <p:nvSpPr>
          <p:cNvPr id="73735" name="Text Box 7"/>
          <p:cNvSpPr txBox="1">
            <a:spLocks noChangeArrowheads="1"/>
          </p:cNvSpPr>
          <p:nvPr/>
        </p:nvSpPr>
        <p:spPr bwMode="auto">
          <a:xfrm>
            <a:off x="323850" y="4941888"/>
            <a:ext cx="3816350" cy="1066800"/>
          </a:xfrm>
          <a:prstGeom prst="rect">
            <a:avLst/>
          </a:prstGeom>
          <a:noFill/>
          <a:ln w="9525">
            <a:noFill/>
            <a:miter lim="800000"/>
            <a:headEnd/>
            <a:tailEnd/>
          </a:ln>
          <a:effectLst/>
        </p:spPr>
        <p:txBody>
          <a:bodyPr wrap="none">
            <a:spAutoFit/>
          </a:bodyPr>
          <a:lstStyle/>
          <a:p>
            <a:r>
              <a:rPr lang="hr-HR" sz="3200" dirty="0"/>
              <a:t>Kameni cvijet, </a:t>
            </a:r>
          </a:p>
          <a:p>
            <a:r>
              <a:rPr lang="hr-HR" sz="3200" dirty="0"/>
              <a:t>Bogdan </a:t>
            </a:r>
            <a:r>
              <a:rPr lang="hr-HR" sz="3200" dirty="0" err="1"/>
              <a:t>Bogdanović</a:t>
            </a:r>
            <a:endParaRPr lang="hr-HR"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495300" y="571480"/>
            <a:ext cx="8153400" cy="758843"/>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Jasenovac</a:t>
            </a:r>
          </a:p>
        </p:txBody>
      </p:sp>
      <p:pic>
        <p:nvPicPr>
          <p:cNvPr id="82951" name="Picture 7" descr="1_1_39%20matkovic%20163_zamijena"/>
          <p:cNvPicPr>
            <a:picLocks noGrp="1" noChangeAspect="1" noChangeArrowheads="1"/>
          </p:cNvPicPr>
          <p:nvPr>
            <p:ph sz="half" idx="1"/>
          </p:nvPr>
        </p:nvPicPr>
        <p:blipFill>
          <a:blip r:embed="rId2" cstate="print"/>
          <a:srcRect/>
          <a:stretch>
            <a:fillRect/>
          </a:stretch>
        </p:blipFill>
        <p:spPr>
          <a:xfrm>
            <a:off x="827088" y="1773238"/>
            <a:ext cx="3189287" cy="4319587"/>
          </a:xfrm>
          <a:noFill/>
          <a:ln>
            <a:solidFill>
              <a:schemeClr val="accent2">
                <a:lumMod val="40000"/>
                <a:lumOff val="60000"/>
              </a:schemeClr>
            </a:solidFill>
          </a:ln>
        </p:spPr>
      </p:pic>
      <p:pic>
        <p:nvPicPr>
          <p:cNvPr id="82952" name="Picture 8" descr="prisilni rad"/>
          <p:cNvPicPr>
            <a:picLocks noGrp="1" noChangeAspect="1" noChangeArrowheads="1"/>
          </p:cNvPicPr>
          <p:nvPr>
            <p:ph sz="half" idx="2"/>
          </p:nvPr>
        </p:nvPicPr>
        <p:blipFill>
          <a:blip r:embed="rId3" cstate="print"/>
          <a:srcRect/>
          <a:stretch>
            <a:fillRect/>
          </a:stretch>
        </p:blipFill>
        <p:spPr>
          <a:xfrm>
            <a:off x="4716463" y="2205038"/>
            <a:ext cx="3810000" cy="293370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lstStyle/>
          <a:p>
            <a:endParaRPr lang="en-US"/>
          </a:p>
        </p:txBody>
      </p:sp>
      <p:pic>
        <p:nvPicPr>
          <p:cNvPr id="79881" name="Picture 9" descr="hr-ndh"/>
          <p:cNvPicPr>
            <a:picLocks noGrp="1" noChangeAspect="1" noChangeArrowheads="1"/>
          </p:cNvPicPr>
          <p:nvPr>
            <p:ph sz="half" idx="1"/>
          </p:nvPr>
        </p:nvPicPr>
        <p:blipFill>
          <a:blip r:embed="rId2" cstate="print"/>
          <a:srcRect/>
          <a:stretch>
            <a:fillRect/>
          </a:stretch>
        </p:blipFill>
        <p:spPr>
          <a:xfrm>
            <a:off x="684213" y="2060575"/>
            <a:ext cx="3657600" cy="2438400"/>
          </a:xfrm>
          <a:noFill/>
          <a:ln/>
        </p:spPr>
      </p:pic>
      <p:pic>
        <p:nvPicPr>
          <p:cNvPr id="79882" name="Picture 10" descr="10_CroKuna_1941_FrontAndBack"/>
          <p:cNvPicPr>
            <a:picLocks noGrp="1" noChangeAspect="1" noChangeArrowheads="1"/>
          </p:cNvPicPr>
          <p:nvPr>
            <p:ph sz="half" idx="2"/>
          </p:nvPr>
        </p:nvPicPr>
        <p:blipFill>
          <a:blip r:embed="rId3" cstate="print"/>
          <a:srcRect/>
          <a:stretch>
            <a:fillRect/>
          </a:stretch>
        </p:blipFill>
        <p:spPr>
          <a:xfrm>
            <a:off x="4860032" y="2420888"/>
            <a:ext cx="3559175" cy="3586162"/>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427538" y="4724400"/>
            <a:ext cx="4114800" cy="1143000"/>
          </a:xfrm>
          <a:ln>
            <a:solidFill>
              <a:schemeClr val="accent2">
                <a:lumMod val="40000"/>
                <a:lumOff val="60000"/>
              </a:schemeClr>
            </a:solidFill>
          </a:ln>
        </p:spPr>
        <p:txBody>
          <a:bodyPr/>
          <a:lstStyle/>
          <a:p>
            <a:r>
              <a:rPr lang="hr-HR" sz="2800" dirty="0">
                <a:solidFill>
                  <a:schemeClr val="tx1"/>
                </a:solidFill>
                <a:latin typeface="Arial Unicode MS" pitchFamily="34" charset="-128"/>
              </a:rPr>
              <a:t>Plakat za antižidovsku izložbu u Zagrebu 1942.</a:t>
            </a:r>
            <a:r>
              <a:rPr lang="hr-HR" sz="4000" dirty="0"/>
              <a:t> </a:t>
            </a:r>
          </a:p>
        </p:txBody>
      </p:sp>
      <p:pic>
        <p:nvPicPr>
          <p:cNvPr id="84998" name="Picture 6" descr="wj0018-1"/>
          <p:cNvPicPr>
            <a:picLocks noGrp="1" noChangeAspect="1" noChangeArrowheads="1"/>
          </p:cNvPicPr>
          <p:nvPr>
            <p:ph idx="1"/>
          </p:nvPr>
        </p:nvPicPr>
        <p:blipFill>
          <a:blip r:embed="rId2" cstate="print"/>
          <a:srcRect/>
          <a:stretch>
            <a:fillRect/>
          </a:stretch>
        </p:blipFill>
        <p:spPr>
          <a:xfrm>
            <a:off x="395288" y="476250"/>
            <a:ext cx="3846512" cy="5678488"/>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500042"/>
            <a:ext cx="8153400" cy="901719"/>
          </a:xfrm>
          <a:ln>
            <a:solidFill>
              <a:schemeClr val="accent2">
                <a:lumMod val="40000"/>
                <a:lumOff val="60000"/>
              </a:schemeClr>
            </a:solidFill>
          </a:ln>
        </p:spPr>
        <p:txBody>
          <a:bodyPr/>
          <a:lstStyle/>
          <a:p>
            <a:pPr algn="ctr"/>
            <a:r>
              <a:rPr lang="hr-HR" dirty="0">
                <a:solidFill>
                  <a:schemeClr val="accent2">
                    <a:lumMod val="60000"/>
                    <a:lumOff val="40000"/>
                  </a:schemeClr>
                </a:solidFill>
                <a:latin typeface="Arial Unicode MS" pitchFamily="34" charset="-128"/>
              </a:rPr>
              <a:t>Ponovimo!</a:t>
            </a:r>
          </a:p>
        </p:txBody>
      </p:sp>
      <p:sp>
        <p:nvSpPr>
          <p:cNvPr id="87043" name="Rectangle 3"/>
          <p:cNvSpPr>
            <a:spLocks noGrp="1" noChangeArrowheads="1"/>
          </p:cNvSpPr>
          <p:nvPr>
            <p:ph type="body" idx="1"/>
          </p:nvPr>
        </p:nvSpPr>
        <p:spPr/>
        <p:txBody>
          <a:bodyPr/>
          <a:lstStyle/>
          <a:p>
            <a:pPr>
              <a:lnSpc>
                <a:spcPct val="90000"/>
              </a:lnSpc>
            </a:pPr>
            <a:r>
              <a:rPr lang="hr-HR"/>
              <a:t>Opiši događaje koji su doveli do sloma Kraljevine Jugoslavije. Koje su bile posljedice?</a:t>
            </a:r>
          </a:p>
          <a:p>
            <a:pPr>
              <a:lnSpc>
                <a:spcPct val="90000"/>
              </a:lnSpc>
            </a:pPr>
            <a:r>
              <a:rPr lang="hr-HR"/>
              <a:t>Kako je nastala NDH?Kakav je bio njezin odnos prema silama Osovine? Kako se provodila diktatura ustaškog režima?</a:t>
            </a:r>
          </a:p>
          <a:p>
            <a:pPr>
              <a:lnSpc>
                <a:spcPct val="90000"/>
              </a:lnSpc>
            </a:pPr>
            <a:r>
              <a:rPr lang="hr-HR"/>
              <a:t>Prema kome je sve bio usmjeren ustaški režim?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95300" y="549275"/>
            <a:ext cx="8153400" cy="708025"/>
          </a:xfrm>
          <a:ln>
            <a:solidFill>
              <a:schemeClr val="accent2">
                <a:lumMod val="40000"/>
                <a:lumOff val="60000"/>
              </a:schemeClr>
            </a:solidFill>
          </a:ln>
        </p:spPr>
        <p:txBody>
          <a:bodyPr/>
          <a:lstStyle/>
          <a:p>
            <a:pPr algn="ctr"/>
            <a:r>
              <a:rPr lang="hr-HR" sz="4000" dirty="0">
                <a:solidFill>
                  <a:schemeClr val="tx1"/>
                </a:solidFill>
                <a:latin typeface="Arial Unicode MS" pitchFamily="34" charset="-128"/>
              </a:rPr>
              <a:t>6.-17. travnja 1941.- Travanjski rat</a:t>
            </a:r>
          </a:p>
        </p:txBody>
      </p:sp>
      <p:pic>
        <p:nvPicPr>
          <p:cNvPr id="7174" name="Picture 6" descr="Kopija od IMG_0001"/>
          <p:cNvPicPr>
            <a:picLocks noGrp="1" noChangeAspect="1" noChangeArrowheads="1"/>
          </p:cNvPicPr>
          <p:nvPr>
            <p:ph idx="1"/>
          </p:nvPr>
        </p:nvPicPr>
        <p:blipFill>
          <a:blip r:embed="rId2" cstate="print"/>
          <a:srcRect/>
          <a:stretch>
            <a:fillRect/>
          </a:stretch>
        </p:blipFill>
        <p:spPr>
          <a:xfrm>
            <a:off x="2541588" y="1773238"/>
            <a:ext cx="4060825" cy="4248150"/>
          </a:xfrm>
          <a:noFill/>
          <a:ln/>
        </p:spPr>
      </p:pic>
      <p:sp>
        <p:nvSpPr>
          <p:cNvPr id="7175" name="AutoShape 7"/>
          <p:cNvSpPr>
            <a:spLocks noChangeArrowheads="1"/>
          </p:cNvSpPr>
          <p:nvPr/>
        </p:nvSpPr>
        <p:spPr bwMode="auto">
          <a:xfrm>
            <a:off x="2051050" y="2636838"/>
            <a:ext cx="1152525" cy="1008062"/>
          </a:xfrm>
          <a:prstGeom prst="rightArrow">
            <a:avLst>
              <a:gd name="adj1" fmla="val 50000"/>
              <a:gd name="adj2" fmla="val 28583"/>
            </a:avLst>
          </a:prstGeom>
          <a:solidFill>
            <a:srgbClr val="800000"/>
          </a:solidFill>
          <a:ln w="9525">
            <a:solidFill>
              <a:schemeClr val="tx1"/>
            </a:solidFill>
            <a:miter lim="800000"/>
            <a:headEnd/>
            <a:tailEnd/>
          </a:ln>
          <a:effectLst/>
        </p:spPr>
        <p:txBody>
          <a:bodyPr wrap="none" anchor="ctr"/>
          <a:lstStyle/>
          <a:p>
            <a:endParaRPr lang="en-US"/>
          </a:p>
        </p:txBody>
      </p:sp>
      <p:sp>
        <p:nvSpPr>
          <p:cNvPr id="7176" name="AutoShape 8"/>
          <p:cNvSpPr>
            <a:spLocks noChangeArrowheads="1"/>
          </p:cNvSpPr>
          <p:nvPr/>
        </p:nvSpPr>
        <p:spPr bwMode="auto">
          <a:xfrm rot="5641891">
            <a:off x="3994944" y="1629569"/>
            <a:ext cx="1152525" cy="1008063"/>
          </a:xfrm>
          <a:prstGeom prst="rightArrow">
            <a:avLst>
              <a:gd name="adj1" fmla="val 50000"/>
              <a:gd name="adj2" fmla="val 28583"/>
            </a:avLst>
          </a:prstGeom>
          <a:solidFill>
            <a:srgbClr val="800000"/>
          </a:solidFill>
          <a:ln w="9525">
            <a:solidFill>
              <a:schemeClr val="tx1"/>
            </a:solidFill>
            <a:miter lim="800000"/>
            <a:headEnd/>
            <a:tailEnd/>
          </a:ln>
          <a:effectLst/>
        </p:spPr>
        <p:txBody>
          <a:bodyPr wrap="none" anchor="ctr"/>
          <a:lstStyle/>
          <a:p>
            <a:endParaRPr lang="en-US"/>
          </a:p>
        </p:txBody>
      </p:sp>
      <p:sp>
        <p:nvSpPr>
          <p:cNvPr id="7177" name="AutoShape 9"/>
          <p:cNvSpPr>
            <a:spLocks noChangeArrowheads="1"/>
          </p:cNvSpPr>
          <p:nvPr/>
        </p:nvSpPr>
        <p:spPr bwMode="auto">
          <a:xfrm rot="10631093">
            <a:off x="5508625" y="3284538"/>
            <a:ext cx="1152525" cy="1008062"/>
          </a:xfrm>
          <a:prstGeom prst="rightArrow">
            <a:avLst>
              <a:gd name="adj1" fmla="val 50000"/>
              <a:gd name="adj2" fmla="val 28583"/>
            </a:avLst>
          </a:prstGeom>
          <a:solidFill>
            <a:srgbClr val="800000"/>
          </a:solidFill>
          <a:ln w="9525">
            <a:solidFill>
              <a:schemeClr val="tx1"/>
            </a:solidFill>
            <a:miter lim="800000"/>
            <a:headEnd/>
            <a:tailEnd/>
          </a:ln>
          <a:effectLst/>
        </p:spPr>
        <p:txBody>
          <a:bodyPr wrap="none" anchor="ctr"/>
          <a:lstStyle/>
          <a:p>
            <a:endParaRPr lang="en-US"/>
          </a:p>
        </p:txBody>
      </p:sp>
      <p:sp>
        <p:nvSpPr>
          <p:cNvPr id="7178" name="AutoShape 10"/>
          <p:cNvSpPr>
            <a:spLocks noChangeArrowheads="1"/>
          </p:cNvSpPr>
          <p:nvPr/>
        </p:nvSpPr>
        <p:spPr bwMode="auto">
          <a:xfrm rot="2147338">
            <a:off x="2555875" y="1557338"/>
            <a:ext cx="1152525" cy="1008062"/>
          </a:xfrm>
          <a:prstGeom prst="rightArrow">
            <a:avLst>
              <a:gd name="adj1" fmla="val 50000"/>
              <a:gd name="adj2" fmla="val 28583"/>
            </a:avLst>
          </a:prstGeom>
          <a:solidFill>
            <a:srgbClr val="80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0-#ppt_w/2"/>
                                          </p:val>
                                        </p:tav>
                                        <p:tav tm="100000">
                                          <p:val>
                                            <p:strVal val="#ppt_x"/>
                                          </p:val>
                                        </p:tav>
                                      </p:tavLst>
                                    </p:anim>
                                    <p:anim calcmode="lin" valueType="num">
                                      <p:cBhvr additive="base">
                                        <p:cTn id="8"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0-#ppt_w/2"/>
                                          </p:val>
                                        </p:tav>
                                        <p:tav tm="100000">
                                          <p:val>
                                            <p:strVal val="#ppt_x"/>
                                          </p:val>
                                        </p:tav>
                                      </p:tavLst>
                                    </p:anim>
                                    <p:anim calcmode="lin" valueType="num">
                                      <p:cBhvr additive="base">
                                        <p:cTn id="14" dur="500" fill="hold"/>
                                        <p:tgtEl>
                                          <p:spTgt spid="717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additive="base">
                                        <p:cTn id="19" dur="500" fill="hold"/>
                                        <p:tgtEl>
                                          <p:spTgt spid="7176"/>
                                        </p:tgtEl>
                                        <p:attrNameLst>
                                          <p:attrName>ppt_x</p:attrName>
                                        </p:attrNameLst>
                                      </p:cBhvr>
                                      <p:tavLst>
                                        <p:tav tm="0">
                                          <p:val>
                                            <p:strVal val="#ppt_x"/>
                                          </p:val>
                                        </p:tav>
                                        <p:tav tm="100000">
                                          <p:val>
                                            <p:strVal val="#ppt_x"/>
                                          </p:val>
                                        </p:tav>
                                      </p:tavLst>
                                    </p:anim>
                                    <p:anim calcmode="lin" valueType="num">
                                      <p:cBhvr additive="base">
                                        <p:cTn id="20" dur="500" fill="hold"/>
                                        <p:tgtEl>
                                          <p:spTgt spid="717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1+#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animBg="1"/>
      <p:bldP spid="7177" grpId="0" animBg="1"/>
      <p:bldP spid="71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5300" y="571480"/>
            <a:ext cx="8153400" cy="830281"/>
          </a:xfrm>
          <a:ln>
            <a:solidFill>
              <a:schemeClr val="accent2">
                <a:lumMod val="40000"/>
                <a:lumOff val="60000"/>
              </a:schemeClr>
            </a:solidFill>
          </a:ln>
        </p:spPr>
        <p:txBody>
          <a:bodyPr/>
          <a:lstStyle/>
          <a:p>
            <a:pPr algn="ctr"/>
            <a:r>
              <a:rPr lang="hr-HR" dirty="0" smtClean="0">
                <a:solidFill>
                  <a:schemeClr val="tx1"/>
                </a:solidFill>
                <a:latin typeface="Arial Unicode MS" pitchFamily="34" charset="-128"/>
              </a:rPr>
              <a:t>Slom Kraljevine Jugoslavije</a:t>
            </a:r>
            <a:endParaRPr lang="hr-HR" dirty="0">
              <a:solidFill>
                <a:schemeClr val="tx1"/>
              </a:solidFill>
              <a:latin typeface="Arial Unicode MS" pitchFamily="34" charset="-128"/>
            </a:endParaRPr>
          </a:p>
        </p:txBody>
      </p:sp>
      <p:sp>
        <p:nvSpPr>
          <p:cNvPr id="9219" name="Rectangle 3"/>
          <p:cNvSpPr>
            <a:spLocks noGrp="1" noChangeArrowheads="1"/>
          </p:cNvSpPr>
          <p:nvPr>
            <p:ph type="body" idx="1"/>
          </p:nvPr>
        </p:nvSpPr>
        <p:spPr>
          <a:ln>
            <a:solidFill>
              <a:schemeClr val="accent2">
                <a:lumMod val="40000"/>
                <a:lumOff val="60000"/>
              </a:schemeClr>
            </a:solidFill>
          </a:ln>
        </p:spPr>
        <p:txBody>
          <a:bodyPr/>
          <a:lstStyle/>
          <a:p>
            <a:pPr>
              <a:lnSpc>
                <a:spcPct val="90000"/>
              </a:lnSpc>
            </a:pPr>
            <a:r>
              <a:rPr lang="hr-HR" dirty="0"/>
              <a:t>25.3.1941. -Jugoslavija pristupa Trojnom paktu</a:t>
            </a:r>
          </a:p>
          <a:p>
            <a:pPr>
              <a:lnSpc>
                <a:spcPct val="90000"/>
              </a:lnSpc>
            </a:pPr>
            <a:r>
              <a:rPr lang="hr-HR" dirty="0"/>
              <a:t>27.3. -prevrat u </a:t>
            </a:r>
            <a:r>
              <a:rPr lang="hr-HR" dirty="0" smtClean="0"/>
              <a:t>Beogradu-</a:t>
            </a:r>
            <a:endParaRPr lang="hr-HR" dirty="0"/>
          </a:p>
          <a:p>
            <a:pPr>
              <a:lnSpc>
                <a:spcPct val="90000"/>
              </a:lnSpc>
            </a:pPr>
            <a:r>
              <a:rPr lang="hr-HR" dirty="0"/>
              <a:t>vlada generala Dušana </a:t>
            </a:r>
            <a:r>
              <a:rPr lang="hr-HR" dirty="0" err="1"/>
              <a:t>Simovića</a:t>
            </a:r>
            <a:r>
              <a:rPr lang="hr-HR" dirty="0"/>
              <a:t> ipak priznaje pristup Trojnom </a:t>
            </a:r>
            <a:r>
              <a:rPr lang="hr-HR" dirty="0" smtClean="0"/>
              <a:t>paktu</a:t>
            </a:r>
          </a:p>
          <a:p>
            <a:pPr>
              <a:lnSpc>
                <a:spcPct val="90000"/>
              </a:lnSpc>
            </a:pPr>
            <a:r>
              <a:rPr lang="hr-HR" dirty="0" smtClean="0"/>
              <a:t>6.4. napad Osovine na Kr. Jugoslaviju i Grčku</a:t>
            </a:r>
            <a:endParaRPr lang="hr-HR" dirty="0" smtClean="0"/>
          </a:p>
          <a:p>
            <a:pPr>
              <a:lnSpc>
                <a:spcPct val="90000"/>
              </a:lnSpc>
            </a:pPr>
            <a:r>
              <a:rPr lang="hr-HR" dirty="0" smtClean="0"/>
              <a:t>“Pothvat </a:t>
            </a:r>
            <a:r>
              <a:rPr lang="hr-HR" dirty="0"/>
              <a:t>25”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95300" y="404813"/>
            <a:ext cx="8153400" cy="720725"/>
          </a:xfrm>
          <a:ln>
            <a:solidFill>
              <a:schemeClr val="accent2">
                <a:lumMod val="40000"/>
                <a:lumOff val="60000"/>
              </a:schemeClr>
            </a:solidFill>
          </a:ln>
        </p:spPr>
        <p:txBody>
          <a:bodyPr/>
          <a:lstStyle/>
          <a:p>
            <a:pPr algn="ctr"/>
            <a:r>
              <a:rPr lang="hr-HR" dirty="0">
                <a:solidFill>
                  <a:schemeClr val="tx1"/>
                </a:solidFill>
                <a:latin typeface="Arial Unicode MS" pitchFamily="34" charset="-128"/>
              </a:rPr>
              <a:t>Komadanje Jugoslavije</a:t>
            </a:r>
          </a:p>
        </p:txBody>
      </p:sp>
      <p:pic>
        <p:nvPicPr>
          <p:cNvPr id="11270" name="Picture 6" descr="15"/>
          <p:cNvPicPr>
            <a:picLocks noGrp="1" noChangeAspect="1" noChangeArrowheads="1"/>
          </p:cNvPicPr>
          <p:nvPr>
            <p:ph idx="1"/>
          </p:nvPr>
        </p:nvPicPr>
        <p:blipFill>
          <a:blip r:embed="rId2" cstate="print">
            <a:lum bright="-14000" contrast="10000"/>
          </a:blip>
          <a:srcRect/>
          <a:stretch>
            <a:fillRect/>
          </a:stretch>
        </p:blipFill>
        <p:spPr>
          <a:xfrm>
            <a:off x="1503363" y="1268413"/>
            <a:ext cx="6135687" cy="5149850"/>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ln>
            <a:solidFill>
              <a:schemeClr val="accent2">
                <a:lumMod val="40000"/>
                <a:lumOff val="60000"/>
              </a:schemeClr>
            </a:solidFill>
          </a:ln>
        </p:spPr>
        <p:txBody>
          <a:bodyPr/>
          <a:lstStyle/>
          <a:p>
            <a:pPr algn="ctr"/>
            <a:r>
              <a:rPr lang="hr-HR" sz="4000" dirty="0">
                <a:solidFill>
                  <a:schemeClr val="tx1"/>
                </a:solidFill>
                <a:latin typeface="Arial Unicode MS" pitchFamily="34" charset="-128"/>
              </a:rPr>
              <a:t>Njemački tenkovi ulaze u Jugoslaviju</a:t>
            </a:r>
          </a:p>
        </p:txBody>
      </p:sp>
      <p:pic>
        <p:nvPicPr>
          <p:cNvPr id="13318" name="Picture 6" descr="19"/>
          <p:cNvPicPr>
            <a:picLocks noGrp="1" noChangeAspect="1" noChangeArrowheads="1"/>
          </p:cNvPicPr>
          <p:nvPr>
            <p:ph idx="1"/>
          </p:nvPr>
        </p:nvPicPr>
        <p:blipFill>
          <a:blip r:embed="rId2" cstate="print"/>
          <a:srcRect/>
          <a:stretch>
            <a:fillRect/>
          </a:stretch>
        </p:blipFill>
        <p:spPr>
          <a:xfrm>
            <a:off x="1583544" y="1785926"/>
            <a:ext cx="5976912" cy="4097349"/>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95300" y="428604"/>
            <a:ext cx="8153400" cy="833457"/>
          </a:xfrm>
          <a:ln>
            <a:solidFill>
              <a:schemeClr val="accent2">
                <a:lumMod val="40000"/>
                <a:lumOff val="60000"/>
              </a:schemeClr>
            </a:solidFill>
          </a:ln>
        </p:spPr>
        <p:txBody>
          <a:bodyPr/>
          <a:lstStyle/>
          <a:p>
            <a:pPr algn="ctr"/>
            <a:r>
              <a:rPr lang="hr-HR" dirty="0">
                <a:solidFill>
                  <a:schemeClr val="tx1"/>
                </a:solidFill>
                <a:latin typeface="Arial Unicode MS" pitchFamily="34" charset="-128"/>
              </a:rPr>
              <a:t>Proglašenje NDH</a:t>
            </a:r>
          </a:p>
        </p:txBody>
      </p:sp>
      <p:sp>
        <p:nvSpPr>
          <p:cNvPr id="15365" name="Rectangle 5"/>
          <p:cNvSpPr>
            <a:spLocks noGrp="1" noChangeArrowheads="1"/>
          </p:cNvSpPr>
          <p:nvPr>
            <p:ph type="body" sz="half" idx="1"/>
          </p:nvPr>
        </p:nvSpPr>
        <p:spPr>
          <a:xfrm>
            <a:off x="428596" y="1857364"/>
            <a:ext cx="4000500" cy="2824163"/>
          </a:xfrm>
          <a:ln>
            <a:solidFill>
              <a:schemeClr val="accent2">
                <a:lumMod val="40000"/>
                <a:lumOff val="60000"/>
              </a:schemeClr>
            </a:solidFill>
          </a:ln>
        </p:spPr>
        <p:txBody>
          <a:bodyPr/>
          <a:lstStyle/>
          <a:p>
            <a:r>
              <a:rPr lang="hr-HR" sz="2700" dirty="0"/>
              <a:t>10. travnja 1941.g. putem Radio postaje Zagreb, Slavko Kvaternik je proglasio nastanak Nezavisne Države Hrvatske </a:t>
            </a:r>
          </a:p>
        </p:txBody>
      </p:sp>
      <p:pic>
        <p:nvPicPr>
          <p:cNvPr id="15369" name="Picture 9" descr="21"/>
          <p:cNvPicPr>
            <a:picLocks noGrp="1" noChangeAspect="1" noChangeArrowheads="1"/>
          </p:cNvPicPr>
          <p:nvPr>
            <p:ph sz="half" idx="2"/>
          </p:nvPr>
        </p:nvPicPr>
        <p:blipFill>
          <a:blip r:embed="rId2" cstate="print"/>
          <a:srcRect/>
          <a:stretch>
            <a:fillRect/>
          </a:stretch>
        </p:blipFill>
        <p:spPr>
          <a:xfrm>
            <a:off x="4269986" y="2786058"/>
            <a:ext cx="4478727" cy="3178177"/>
          </a:xfrm>
          <a:noFill/>
          <a:ln>
            <a:solidFill>
              <a:schemeClr val="accent2">
                <a:lumMod val="40000"/>
                <a:lumOff val="60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finirano">
  <a:themeElements>
    <a:clrScheme name="Rafinirano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afinirano">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finirano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afinirano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afinirano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afinirano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afinirano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afinirano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afinirano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961</TotalTime>
  <Words>1905</Words>
  <Application>Microsoft Office PowerPoint</Application>
  <PresentationFormat>Prikaz na zaslonu (4:3)</PresentationFormat>
  <Paragraphs>122</Paragraphs>
  <Slides>47</Slides>
  <Notes>0</Notes>
  <HiddenSlides>0</HiddenSlides>
  <MMClips>0</MMClips>
  <ScaleCrop>false</ScaleCrop>
  <HeadingPairs>
    <vt:vector size="4" baseType="variant">
      <vt:variant>
        <vt:lpstr>Tema</vt:lpstr>
      </vt:variant>
      <vt:variant>
        <vt:i4>1</vt:i4>
      </vt:variant>
      <vt:variant>
        <vt:lpstr>Naslovi slajdova</vt:lpstr>
      </vt:variant>
      <vt:variant>
        <vt:i4>47</vt:i4>
      </vt:variant>
    </vt:vector>
  </HeadingPairs>
  <TitlesOfParts>
    <vt:vector size="48" baseType="lpstr">
      <vt:lpstr>Rafinirano</vt:lpstr>
      <vt:lpstr>NASTANAK</vt:lpstr>
      <vt:lpstr>Prisjeti se!</vt:lpstr>
      <vt:lpstr>Cvetković potpisuje pristup Trojnom paktu, 25.3.1941.</vt:lpstr>
      <vt:lpstr>Bolje rat nego pakt!  Bolje grob nego rob!</vt:lpstr>
      <vt:lpstr>6.-17. travnja 1941.- Travanjski rat</vt:lpstr>
      <vt:lpstr>Slom Kraljevine Jugoslavije</vt:lpstr>
      <vt:lpstr>Komadanje Jugoslavije</vt:lpstr>
      <vt:lpstr>Njemački tenkovi ulaze u Jugoslaviju</vt:lpstr>
      <vt:lpstr>Proglašenje NDH</vt:lpstr>
      <vt:lpstr>Proglas Slavka Kvaternika</vt:lpstr>
      <vt:lpstr>Dr. Vladko Maček</vt:lpstr>
      <vt:lpstr>Mačekovo obraćanje hrvatskom narodu nakon uspostave NDH</vt:lpstr>
      <vt:lpstr>18.5.1941. Rimski ugovori</vt:lpstr>
      <vt:lpstr>Ustaška diktatura</vt:lpstr>
      <vt:lpstr>August Cesarec i Mihovil Pavlek Miškina</vt:lpstr>
      <vt:lpstr>Zlata Šegvić</vt:lpstr>
      <vt:lpstr>Miroslav Krleža i Ivan Meštrović</vt:lpstr>
      <vt:lpstr>Pavelić u posjetu Hitleru</vt:lpstr>
      <vt:lpstr>Rasni zakoni</vt:lpstr>
      <vt:lpstr>Točka 2.</vt:lpstr>
      <vt:lpstr>Zakonska odredba o zaštit arijske krvi i časti Hrvatskog naroda</vt:lpstr>
      <vt:lpstr>Točka 2.</vt:lpstr>
      <vt:lpstr>Točka 4.</vt:lpstr>
      <vt:lpstr>Progoni Židova </vt:lpstr>
      <vt:lpstr>                                                  Lea Deutcsh- zagrebačka Ana Frank ( 18.1.1927.-1943., na putu za Auschwitz ) </vt:lpstr>
      <vt:lpstr>Jasenovac</vt:lpstr>
      <vt:lpstr>Koncentracijski logori na teritoriju NDH</vt:lpstr>
      <vt:lpstr>Slajd 28</vt:lpstr>
      <vt:lpstr>Najveći broj jasenovačkih žrtava bili su Srbi</vt:lpstr>
      <vt:lpstr>Slajd 30</vt:lpstr>
      <vt:lpstr>Pismo Sofije Singer</vt:lpstr>
      <vt:lpstr>Alojzije Stepinac ( Krašić, 1898.g.-Zagreb, 1960.)</vt:lpstr>
      <vt:lpstr>Alojzije Stepinac, zagrebački nadbiskup</vt:lpstr>
      <vt:lpstr>Slajd 34</vt:lpstr>
      <vt:lpstr>Odlomci iz propovijedi Alojzija Stepinca u kojima nedvojbeno osuđuje postupke ustaške vlasti</vt:lpstr>
      <vt:lpstr>Stepinac spašava Židove</vt:lpstr>
      <vt:lpstr>“ONAJ KOJI JE SPASIO JEDNU OSOBU KAO DA JE SPASIO ČITAV SVIJET”</vt:lpstr>
      <vt:lpstr>98 Pravednika među Hrvatima</vt:lpstr>
      <vt:lpstr>Josip Pribilović</vt:lpstr>
      <vt:lpstr>Josip Pribilović</vt:lpstr>
      <vt:lpstr>Slajd 41</vt:lpstr>
      <vt:lpstr>Olga Neumann Rajšek</vt:lpstr>
      <vt:lpstr>Slajd 43</vt:lpstr>
      <vt:lpstr>Jasenovac</vt:lpstr>
      <vt:lpstr>Slajd 45</vt:lpstr>
      <vt:lpstr>Plakat za antižidovsku izložbu u Zagrebu 1942. </vt:lpstr>
      <vt:lpstr>Ponovimo!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NASTANAK</dc:title>
  <dc:creator>Toni</dc:creator>
  <cp:lastModifiedBy>zdenka</cp:lastModifiedBy>
  <cp:revision>36</cp:revision>
  <dcterms:created xsi:type="dcterms:W3CDTF">2009-03-13T18:19:24Z</dcterms:created>
  <dcterms:modified xsi:type="dcterms:W3CDTF">2014-02-17T22:25:07Z</dcterms:modified>
</cp:coreProperties>
</file>