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2"/>
  </p:sldMasterIdLst>
  <p:notesMasterIdLst>
    <p:notesMasterId r:id="rId40"/>
  </p:notesMasterIdLst>
  <p:handoutMasterIdLst>
    <p:handoutMasterId r:id="rId41"/>
  </p:handoutMasterIdLst>
  <p:sldIdLst>
    <p:sldId id="257" r:id="rId3"/>
    <p:sldId id="258" r:id="rId4"/>
    <p:sldId id="259" r:id="rId5"/>
    <p:sldId id="260" r:id="rId6"/>
    <p:sldId id="261" r:id="rId7"/>
    <p:sldId id="270" r:id="rId8"/>
    <p:sldId id="276" r:id="rId9"/>
    <p:sldId id="290" r:id="rId10"/>
    <p:sldId id="277" r:id="rId11"/>
    <p:sldId id="268" r:id="rId12"/>
    <p:sldId id="281" r:id="rId13"/>
    <p:sldId id="263" r:id="rId14"/>
    <p:sldId id="267" r:id="rId15"/>
    <p:sldId id="278" r:id="rId16"/>
    <p:sldId id="271" r:id="rId17"/>
    <p:sldId id="280" r:id="rId18"/>
    <p:sldId id="272" r:id="rId19"/>
    <p:sldId id="291" r:id="rId20"/>
    <p:sldId id="282" r:id="rId21"/>
    <p:sldId id="286" r:id="rId22"/>
    <p:sldId id="283" r:id="rId23"/>
    <p:sldId id="274" r:id="rId24"/>
    <p:sldId id="284" r:id="rId25"/>
    <p:sldId id="273" r:id="rId26"/>
    <p:sldId id="287" r:id="rId27"/>
    <p:sldId id="292" r:id="rId28"/>
    <p:sldId id="285" r:id="rId29"/>
    <p:sldId id="262" r:id="rId30"/>
    <p:sldId id="265" r:id="rId31"/>
    <p:sldId id="266" r:id="rId32"/>
    <p:sldId id="264" r:id="rId33"/>
    <p:sldId id="293" r:id="rId34"/>
    <p:sldId id="294" r:id="rId35"/>
    <p:sldId id="296" r:id="rId36"/>
    <p:sldId id="288" r:id="rId37"/>
    <p:sldId id="295" r:id="rId38"/>
    <p:sldId id="28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-101" y="-168"/>
      </p:cViewPr>
      <p:guideLst>
        <p:guide orient="horz" pos="2160"/>
        <p:guide pos="38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757"/>
    </p:cViewPr>
  </p:sorterViewPr>
  <p:notesViewPr>
    <p:cSldViewPr snapToGrid="0"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06E21-E97A-4D20-9F6C-6466356049ED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D3BBD-4864-47F0-BDB8-A13D6348B2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826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4DE5C-7551-4FB6-9A18-A0BB9642A6F9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124EE-7FC6-45F6-B755-4FBAB17B97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497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161250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26855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288296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54939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9BF3EA-1A78-4F07-BDC0-C8A1BD461199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47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26772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75144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03190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6571" y="0"/>
            <a:ext cx="1059542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9BF3EA-1A78-4F07-BDC0-C8A1BD461199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6779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85339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55585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" y="5263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1"/>
                </a:solidFill>
              </a:defRPr>
            </a:lvl1pPr>
            <a:extLst/>
          </a:lstStyle>
          <a:p>
            <a:fld id="{349BF3EA-1A78-4F07-BDC0-C8A1BD461199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1"/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1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493988" y="-54"/>
            <a:ext cx="97536" cy="6858054"/>
          </a:xfrm>
          <a:prstGeom prst="rect">
            <a:avLst/>
          </a:prstGeom>
          <a:solidFill>
            <a:schemeClr val="bg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ltGray">
          <a:xfrm>
            <a:off x="-9068" y="12163"/>
            <a:ext cx="1465263" cy="685641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/>
          <a:extLst/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36" name="Picture 3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ltGray">
          <a:xfrm>
            <a:off x="9800" y="12163"/>
            <a:ext cx="1463040" cy="14986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7" name="Freeform 4"/>
          <p:cNvSpPr>
            <a:spLocks/>
          </p:cNvSpPr>
          <p:nvPr/>
        </p:nvSpPr>
        <p:spPr bwMode="ltGray">
          <a:xfrm>
            <a:off x="17127" y="1697038"/>
            <a:ext cx="1412875" cy="1454150"/>
          </a:xfrm>
          <a:custGeom>
            <a:avLst/>
            <a:gdLst>
              <a:gd name="T0" fmla="*/ 307 w 890"/>
              <a:gd name="T1" fmla="*/ 292 h 916"/>
              <a:gd name="T2" fmla="*/ 307 w 890"/>
              <a:gd name="T3" fmla="*/ 234 h 916"/>
              <a:gd name="T4" fmla="*/ 261 w 890"/>
              <a:gd name="T5" fmla="*/ 159 h 916"/>
              <a:gd name="T6" fmla="*/ 247 w 890"/>
              <a:gd name="T7" fmla="*/ 91 h 916"/>
              <a:gd name="T8" fmla="*/ 225 w 890"/>
              <a:gd name="T9" fmla="*/ 24 h 916"/>
              <a:gd name="T10" fmla="*/ 259 w 890"/>
              <a:gd name="T11" fmla="*/ 21 h 916"/>
              <a:gd name="T12" fmla="*/ 298 w 890"/>
              <a:gd name="T13" fmla="*/ 82 h 916"/>
              <a:gd name="T14" fmla="*/ 322 w 890"/>
              <a:gd name="T15" fmla="*/ 118 h 916"/>
              <a:gd name="T16" fmla="*/ 358 w 890"/>
              <a:gd name="T17" fmla="*/ 180 h 916"/>
              <a:gd name="T18" fmla="*/ 406 w 890"/>
              <a:gd name="T19" fmla="*/ 240 h 916"/>
              <a:gd name="T20" fmla="*/ 505 w 890"/>
              <a:gd name="T21" fmla="*/ 184 h 916"/>
              <a:gd name="T22" fmla="*/ 514 w 890"/>
              <a:gd name="T23" fmla="*/ 118 h 916"/>
              <a:gd name="T24" fmla="*/ 552 w 890"/>
              <a:gd name="T25" fmla="*/ 69 h 916"/>
              <a:gd name="T26" fmla="*/ 589 w 890"/>
              <a:gd name="T27" fmla="*/ 13 h 916"/>
              <a:gd name="T28" fmla="*/ 615 w 890"/>
              <a:gd name="T29" fmla="*/ 16 h 916"/>
              <a:gd name="T30" fmla="*/ 600 w 890"/>
              <a:gd name="T31" fmla="*/ 49 h 916"/>
              <a:gd name="T32" fmla="*/ 592 w 890"/>
              <a:gd name="T33" fmla="*/ 124 h 916"/>
              <a:gd name="T34" fmla="*/ 574 w 890"/>
              <a:gd name="T35" fmla="*/ 186 h 916"/>
              <a:gd name="T36" fmla="*/ 568 w 890"/>
              <a:gd name="T37" fmla="*/ 282 h 916"/>
              <a:gd name="T38" fmla="*/ 645 w 890"/>
              <a:gd name="T39" fmla="*/ 325 h 916"/>
              <a:gd name="T40" fmla="*/ 720 w 890"/>
              <a:gd name="T41" fmla="*/ 277 h 916"/>
              <a:gd name="T42" fmla="*/ 816 w 890"/>
              <a:gd name="T43" fmla="*/ 253 h 916"/>
              <a:gd name="T44" fmla="*/ 861 w 890"/>
              <a:gd name="T45" fmla="*/ 279 h 916"/>
              <a:gd name="T46" fmla="*/ 796 w 890"/>
              <a:gd name="T47" fmla="*/ 324 h 916"/>
              <a:gd name="T48" fmla="*/ 735 w 890"/>
              <a:gd name="T49" fmla="*/ 352 h 916"/>
              <a:gd name="T50" fmla="*/ 669 w 890"/>
              <a:gd name="T51" fmla="*/ 409 h 916"/>
              <a:gd name="T52" fmla="*/ 673 w 890"/>
              <a:gd name="T53" fmla="*/ 510 h 916"/>
              <a:gd name="T54" fmla="*/ 751 w 890"/>
              <a:gd name="T55" fmla="*/ 535 h 916"/>
              <a:gd name="T56" fmla="*/ 819 w 890"/>
              <a:gd name="T57" fmla="*/ 577 h 916"/>
              <a:gd name="T58" fmla="*/ 874 w 890"/>
              <a:gd name="T59" fmla="*/ 606 h 916"/>
              <a:gd name="T60" fmla="*/ 867 w 890"/>
              <a:gd name="T61" fmla="*/ 637 h 916"/>
              <a:gd name="T62" fmla="*/ 807 w 890"/>
              <a:gd name="T63" fmla="*/ 618 h 916"/>
              <a:gd name="T64" fmla="*/ 736 w 890"/>
              <a:gd name="T65" fmla="*/ 592 h 916"/>
              <a:gd name="T66" fmla="*/ 615 w 890"/>
              <a:gd name="T67" fmla="*/ 588 h 916"/>
              <a:gd name="T68" fmla="*/ 576 w 890"/>
              <a:gd name="T69" fmla="*/ 628 h 916"/>
              <a:gd name="T70" fmla="*/ 618 w 890"/>
              <a:gd name="T71" fmla="*/ 723 h 916"/>
              <a:gd name="T72" fmla="*/ 640 w 890"/>
              <a:gd name="T73" fmla="*/ 807 h 916"/>
              <a:gd name="T74" fmla="*/ 664 w 890"/>
              <a:gd name="T75" fmla="*/ 889 h 916"/>
              <a:gd name="T76" fmla="*/ 624 w 890"/>
              <a:gd name="T77" fmla="*/ 870 h 916"/>
              <a:gd name="T78" fmla="*/ 568 w 890"/>
              <a:gd name="T79" fmla="*/ 789 h 916"/>
              <a:gd name="T80" fmla="*/ 513 w 890"/>
              <a:gd name="T81" fmla="*/ 708 h 916"/>
              <a:gd name="T82" fmla="*/ 390 w 890"/>
              <a:gd name="T83" fmla="*/ 730 h 916"/>
              <a:gd name="T84" fmla="*/ 339 w 890"/>
              <a:gd name="T85" fmla="*/ 838 h 916"/>
              <a:gd name="T86" fmla="*/ 285 w 890"/>
              <a:gd name="T87" fmla="*/ 915 h 916"/>
              <a:gd name="T88" fmla="*/ 276 w 890"/>
              <a:gd name="T89" fmla="*/ 867 h 916"/>
              <a:gd name="T90" fmla="*/ 298 w 890"/>
              <a:gd name="T91" fmla="*/ 766 h 916"/>
              <a:gd name="T92" fmla="*/ 324 w 890"/>
              <a:gd name="T93" fmla="*/ 664 h 916"/>
              <a:gd name="T94" fmla="*/ 283 w 890"/>
              <a:gd name="T95" fmla="*/ 583 h 916"/>
              <a:gd name="T96" fmla="*/ 201 w 890"/>
              <a:gd name="T97" fmla="*/ 619 h 916"/>
              <a:gd name="T98" fmla="*/ 88 w 890"/>
              <a:gd name="T99" fmla="*/ 655 h 916"/>
              <a:gd name="T100" fmla="*/ 16 w 890"/>
              <a:gd name="T101" fmla="*/ 655 h 916"/>
              <a:gd name="T102" fmla="*/ 94 w 890"/>
              <a:gd name="T103" fmla="*/ 606 h 916"/>
              <a:gd name="T104" fmla="*/ 162 w 890"/>
              <a:gd name="T105" fmla="*/ 567 h 916"/>
              <a:gd name="T106" fmla="*/ 247 w 890"/>
              <a:gd name="T107" fmla="*/ 504 h 916"/>
              <a:gd name="T108" fmla="*/ 190 w 890"/>
              <a:gd name="T109" fmla="*/ 390 h 916"/>
              <a:gd name="T110" fmla="*/ 81 w 890"/>
              <a:gd name="T111" fmla="*/ 355 h 916"/>
              <a:gd name="T112" fmla="*/ 3 w 890"/>
              <a:gd name="T113" fmla="*/ 307 h 916"/>
              <a:gd name="T114" fmla="*/ 39 w 890"/>
              <a:gd name="T115" fmla="*/ 286 h 916"/>
              <a:gd name="T116" fmla="*/ 115 w 890"/>
              <a:gd name="T117" fmla="*/ 306 h 916"/>
              <a:gd name="T118" fmla="*/ 226 w 890"/>
              <a:gd name="T119" fmla="*/ 327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90" h="916">
                <a:moveTo>
                  <a:pt x="279" y="334"/>
                </a:moveTo>
                <a:lnTo>
                  <a:pt x="292" y="312"/>
                </a:lnTo>
                <a:lnTo>
                  <a:pt x="307" y="292"/>
                </a:lnTo>
                <a:lnTo>
                  <a:pt x="324" y="276"/>
                </a:lnTo>
                <a:lnTo>
                  <a:pt x="313" y="255"/>
                </a:lnTo>
                <a:lnTo>
                  <a:pt x="307" y="234"/>
                </a:lnTo>
                <a:lnTo>
                  <a:pt x="288" y="202"/>
                </a:lnTo>
                <a:lnTo>
                  <a:pt x="274" y="181"/>
                </a:lnTo>
                <a:lnTo>
                  <a:pt x="261" y="159"/>
                </a:lnTo>
                <a:lnTo>
                  <a:pt x="256" y="139"/>
                </a:lnTo>
                <a:lnTo>
                  <a:pt x="256" y="118"/>
                </a:lnTo>
                <a:lnTo>
                  <a:pt x="247" y="91"/>
                </a:lnTo>
                <a:lnTo>
                  <a:pt x="237" y="70"/>
                </a:lnTo>
                <a:lnTo>
                  <a:pt x="226" y="46"/>
                </a:lnTo>
                <a:lnTo>
                  <a:pt x="225" y="24"/>
                </a:lnTo>
                <a:lnTo>
                  <a:pt x="232" y="10"/>
                </a:lnTo>
                <a:lnTo>
                  <a:pt x="247" y="9"/>
                </a:lnTo>
                <a:lnTo>
                  <a:pt x="259" y="21"/>
                </a:lnTo>
                <a:lnTo>
                  <a:pt x="270" y="46"/>
                </a:lnTo>
                <a:lnTo>
                  <a:pt x="280" y="61"/>
                </a:lnTo>
                <a:lnTo>
                  <a:pt x="298" y="82"/>
                </a:lnTo>
                <a:lnTo>
                  <a:pt x="309" y="88"/>
                </a:lnTo>
                <a:lnTo>
                  <a:pt x="315" y="99"/>
                </a:lnTo>
                <a:lnTo>
                  <a:pt x="322" y="118"/>
                </a:lnTo>
                <a:lnTo>
                  <a:pt x="330" y="141"/>
                </a:lnTo>
                <a:lnTo>
                  <a:pt x="339" y="160"/>
                </a:lnTo>
                <a:lnTo>
                  <a:pt x="358" y="180"/>
                </a:lnTo>
                <a:lnTo>
                  <a:pt x="379" y="205"/>
                </a:lnTo>
                <a:lnTo>
                  <a:pt x="399" y="225"/>
                </a:lnTo>
                <a:lnTo>
                  <a:pt x="406" y="240"/>
                </a:lnTo>
                <a:lnTo>
                  <a:pt x="474" y="241"/>
                </a:lnTo>
                <a:lnTo>
                  <a:pt x="495" y="208"/>
                </a:lnTo>
                <a:lnTo>
                  <a:pt x="505" y="184"/>
                </a:lnTo>
                <a:lnTo>
                  <a:pt x="507" y="160"/>
                </a:lnTo>
                <a:lnTo>
                  <a:pt x="510" y="141"/>
                </a:lnTo>
                <a:lnTo>
                  <a:pt x="514" y="118"/>
                </a:lnTo>
                <a:lnTo>
                  <a:pt x="529" y="94"/>
                </a:lnTo>
                <a:lnTo>
                  <a:pt x="540" y="85"/>
                </a:lnTo>
                <a:lnTo>
                  <a:pt x="552" y="69"/>
                </a:lnTo>
                <a:lnTo>
                  <a:pt x="561" y="45"/>
                </a:lnTo>
                <a:lnTo>
                  <a:pt x="571" y="27"/>
                </a:lnTo>
                <a:lnTo>
                  <a:pt x="589" y="13"/>
                </a:lnTo>
                <a:lnTo>
                  <a:pt x="604" y="0"/>
                </a:lnTo>
                <a:lnTo>
                  <a:pt x="613" y="6"/>
                </a:lnTo>
                <a:lnTo>
                  <a:pt x="615" y="16"/>
                </a:lnTo>
                <a:lnTo>
                  <a:pt x="606" y="27"/>
                </a:lnTo>
                <a:lnTo>
                  <a:pt x="603" y="34"/>
                </a:lnTo>
                <a:lnTo>
                  <a:pt x="600" y="49"/>
                </a:lnTo>
                <a:lnTo>
                  <a:pt x="600" y="79"/>
                </a:lnTo>
                <a:lnTo>
                  <a:pt x="600" y="103"/>
                </a:lnTo>
                <a:lnTo>
                  <a:pt x="592" y="124"/>
                </a:lnTo>
                <a:lnTo>
                  <a:pt x="583" y="145"/>
                </a:lnTo>
                <a:lnTo>
                  <a:pt x="576" y="162"/>
                </a:lnTo>
                <a:lnTo>
                  <a:pt x="574" y="186"/>
                </a:lnTo>
                <a:lnTo>
                  <a:pt x="574" y="216"/>
                </a:lnTo>
                <a:lnTo>
                  <a:pt x="568" y="244"/>
                </a:lnTo>
                <a:lnTo>
                  <a:pt x="568" y="282"/>
                </a:lnTo>
                <a:lnTo>
                  <a:pt x="588" y="300"/>
                </a:lnTo>
                <a:lnTo>
                  <a:pt x="607" y="325"/>
                </a:lnTo>
                <a:lnTo>
                  <a:pt x="645" y="325"/>
                </a:lnTo>
                <a:lnTo>
                  <a:pt x="678" y="312"/>
                </a:lnTo>
                <a:lnTo>
                  <a:pt x="697" y="292"/>
                </a:lnTo>
                <a:lnTo>
                  <a:pt x="720" y="277"/>
                </a:lnTo>
                <a:lnTo>
                  <a:pt x="777" y="274"/>
                </a:lnTo>
                <a:lnTo>
                  <a:pt x="801" y="265"/>
                </a:lnTo>
                <a:lnTo>
                  <a:pt x="816" y="253"/>
                </a:lnTo>
                <a:lnTo>
                  <a:pt x="859" y="252"/>
                </a:lnTo>
                <a:lnTo>
                  <a:pt x="865" y="265"/>
                </a:lnTo>
                <a:lnTo>
                  <a:pt x="861" y="279"/>
                </a:lnTo>
                <a:lnTo>
                  <a:pt x="843" y="288"/>
                </a:lnTo>
                <a:lnTo>
                  <a:pt x="819" y="300"/>
                </a:lnTo>
                <a:lnTo>
                  <a:pt x="796" y="324"/>
                </a:lnTo>
                <a:lnTo>
                  <a:pt x="786" y="334"/>
                </a:lnTo>
                <a:lnTo>
                  <a:pt x="765" y="343"/>
                </a:lnTo>
                <a:lnTo>
                  <a:pt x="735" y="352"/>
                </a:lnTo>
                <a:lnTo>
                  <a:pt x="714" y="367"/>
                </a:lnTo>
                <a:lnTo>
                  <a:pt x="687" y="390"/>
                </a:lnTo>
                <a:lnTo>
                  <a:pt x="669" y="409"/>
                </a:lnTo>
                <a:lnTo>
                  <a:pt x="649" y="420"/>
                </a:lnTo>
                <a:lnTo>
                  <a:pt x="648" y="481"/>
                </a:lnTo>
                <a:lnTo>
                  <a:pt x="673" y="510"/>
                </a:lnTo>
                <a:lnTo>
                  <a:pt x="703" y="526"/>
                </a:lnTo>
                <a:lnTo>
                  <a:pt x="730" y="531"/>
                </a:lnTo>
                <a:lnTo>
                  <a:pt x="751" y="535"/>
                </a:lnTo>
                <a:lnTo>
                  <a:pt x="777" y="549"/>
                </a:lnTo>
                <a:lnTo>
                  <a:pt x="795" y="567"/>
                </a:lnTo>
                <a:lnTo>
                  <a:pt x="819" y="577"/>
                </a:lnTo>
                <a:lnTo>
                  <a:pt x="846" y="583"/>
                </a:lnTo>
                <a:lnTo>
                  <a:pt x="861" y="592"/>
                </a:lnTo>
                <a:lnTo>
                  <a:pt x="874" y="606"/>
                </a:lnTo>
                <a:lnTo>
                  <a:pt x="889" y="621"/>
                </a:lnTo>
                <a:lnTo>
                  <a:pt x="888" y="634"/>
                </a:lnTo>
                <a:lnTo>
                  <a:pt x="867" y="637"/>
                </a:lnTo>
                <a:lnTo>
                  <a:pt x="853" y="631"/>
                </a:lnTo>
                <a:lnTo>
                  <a:pt x="832" y="618"/>
                </a:lnTo>
                <a:lnTo>
                  <a:pt x="807" y="618"/>
                </a:lnTo>
                <a:lnTo>
                  <a:pt x="780" y="618"/>
                </a:lnTo>
                <a:lnTo>
                  <a:pt x="759" y="615"/>
                </a:lnTo>
                <a:lnTo>
                  <a:pt x="736" y="592"/>
                </a:lnTo>
                <a:lnTo>
                  <a:pt x="718" y="588"/>
                </a:lnTo>
                <a:lnTo>
                  <a:pt x="684" y="588"/>
                </a:lnTo>
                <a:lnTo>
                  <a:pt x="615" y="588"/>
                </a:lnTo>
                <a:lnTo>
                  <a:pt x="604" y="606"/>
                </a:lnTo>
                <a:lnTo>
                  <a:pt x="589" y="621"/>
                </a:lnTo>
                <a:lnTo>
                  <a:pt x="576" y="628"/>
                </a:lnTo>
                <a:lnTo>
                  <a:pt x="580" y="666"/>
                </a:lnTo>
                <a:lnTo>
                  <a:pt x="600" y="702"/>
                </a:lnTo>
                <a:lnTo>
                  <a:pt x="618" y="723"/>
                </a:lnTo>
                <a:lnTo>
                  <a:pt x="630" y="753"/>
                </a:lnTo>
                <a:lnTo>
                  <a:pt x="631" y="787"/>
                </a:lnTo>
                <a:lnTo>
                  <a:pt x="640" y="807"/>
                </a:lnTo>
                <a:lnTo>
                  <a:pt x="654" y="838"/>
                </a:lnTo>
                <a:lnTo>
                  <a:pt x="664" y="862"/>
                </a:lnTo>
                <a:lnTo>
                  <a:pt x="664" y="889"/>
                </a:lnTo>
                <a:lnTo>
                  <a:pt x="654" y="898"/>
                </a:lnTo>
                <a:lnTo>
                  <a:pt x="642" y="898"/>
                </a:lnTo>
                <a:lnTo>
                  <a:pt x="624" y="870"/>
                </a:lnTo>
                <a:lnTo>
                  <a:pt x="612" y="837"/>
                </a:lnTo>
                <a:lnTo>
                  <a:pt x="583" y="808"/>
                </a:lnTo>
                <a:lnTo>
                  <a:pt x="568" y="789"/>
                </a:lnTo>
                <a:lnTo>
                  <a:pt x="556" y="760"/>
                </a:lnTo>
                <a:lnTo>
                  <a:pt x="549" y="738"/>
                </a:lnTo>
                <a:lnTo>
                  <a:pt x="513" y="708"/>
                </a:lnTo>
                <a:lnTo>
                  <a:pt x="489" y="682"/>
                </a:lnTo>
                <a:lnTo>
                  <a:pt x="415" y="684"/>
                </a:lnTo>
                <a:lnTo>
                  <a:pt x="390" y="730"/>
                </a:lnTo>
                <a:lnTo>
                  <a:pt x="372" y="759"/>
                </a:lnTo>
                <a:lnTo>
                  <a:pt x="361" y="798"/>
                </a:lnTo>
                <a:lnTo>
                  <a:pt x="339" y="838"/>
                </a:lnTo>
                <a:lnTo>
                  <a:pt x="316" y="874"/>
                </a:lnTo>
                <a:lnTo>
                  <a:pt x="294" y="907"/>
                </a:lnTo>
                <a:lnTo>
                  <a:pt x="285" y="915"/>
                </a:lnTo>
                <a:lnTo>
                  <a:pt x="268" y="909"/>
                </a:lnTo>
                <a:lnTo>
                  <a:pt x="268" y="894"/>
                </a:lnTo>
                <a:lnTo>
                  <a:pt x="276" y="867"/>
                </a:lnTo>
                <a:lnTo>
                  <a:pt x="291" y="837"/>
                </a:lnTo>
                <a:lnTo>
                  <a:pt x="294" y="790"/>
                </a:lnTo>
                <a:lnTo>
                  <a:pt x="298" y="766"/>
                </a:lnTo>
                <a:lnTo>
                  <a:pt x="313" y="744"/>
                </a:lnTo>
                <a:lnTo>
                  <a:pt x="319" y="699"/>
                </a:lnTo>
                <a:lnTo>
                  <a:pt x="324" y="664"/>
                </a:lnTo>
                <a:lnTo>
                  <a:pt x="336" y="637"/>
                </a:lnTo>
                <a:lnTo>
                  <a:pt x="309" y="609"/>
                </a:lnTo>
                <a:lnTo>
                  <a:pt x="283" y="583"/>
                </a:lnTo>
                <a:lnTo>
                  <a:pt x="271" y="577"/>
                </a:lnTo>
                <a:lnTo>
                  <a:pt x="231" y="601"/>
                </a:lnTo>
                <a:lnTo>
                  <a:pt x="201" y="619"/>
                </a:lnTo>
                <a:lnTo>
                  <a:pt x="162" y="633"/>
                </a:lnTo>
                <a:lnTo>
                  <a:pt x="118" y="640"/>
                </a:lnTo>
                <a:lnTo>
                  <a:pt x="88" y="655"/>
                </a:lnTo>
                <a:lnTo>
                  <a:pt x="63" y="666"/>
                </a:lnTo>
                <a:lnTo>
                  <a:pt x="27" y="666"/>
                </a:lnTo>
                <a:lnTo>
                  <a:pt x="16" y="655"/>
                </a:lnTo>
                <a:lnTo>
                  <a:pt x="30" y="642"/>
                </a:lnTo>
                <a:lnTo>
                  <a:pt x="67" y="628"/>
                </a:lnTo>
                <a:lnTo>
                  <a:pt x="94" y="606"/>
                </a:lnTo>
                <a:lnTo>
                  <a:pt x="120" y="588"/>
                </a:lnTo>
                <a:lnTo>
                  <a:pt x="136" y="576"/>
                </a:lnTo>
                <a:lnTo>
                  <a:pt x="162" y="567"/>
                </a:lnTo>
                <a:lnTo>
                  <a:pt x="204" y="531"/>
                </a:lnTo>
                <a:lnTo>
                  <a:pt x="231" y="510"/>
                </a:lnTo>
                <a:lnTo>
                  <a:pt x="247" y="504"/>
                </a:lnTo>
                <a:lnTo>
                  <a:pt x="250" y="429"/>
                </a:lnTo>
                <a:lnTo>
                  <a:pt x="204" y="396"/>
                </a:lnTo>
                <a:lnTo>
                  <a:pt x="190" y="390"/>
                </a:lnTo>
                <a:lnTo>
                  <a:pt x="129" y="385"/>
                </a:lnTo>
                <a:lnTo>
                  <a:pt x="105" y="369"/>
                </a:lnTo>
                <a:lnTo>
                  <a:pt x="81" y="355"/>
                </a:lnTo>
                <a:lnTo>
                  <a:pt x="63" y="345"/>
                </a:lnTo>
                <a:lnTo>
                  <a:pt x="34" y="339"/>
                </a:lnTo>
                <a:lnTo>
                  <a:pt x="3" y="307"/>
                </a:lnTo>
                <a:lnTo>
                  <a:pt x="0" y="291"/>
                </a:lnTo>
                <a:lnTo>
                  <a:pt x="9" y="285"/>
                </a:lnTo>
                <a:lnTo>
                  <a:pt x="39" y="286"/>
                </a:lnTo>
                <a:lnTo>
                  <a:pt x="67" y="301"/>
                </a:lnTo>
                <a:lnTo>
                  <a:pt x="85" y="304"/>
                </a:lnTo>
                <a:lnTo>
                  <a:pt x="115" y="306"/>
                </a:lnTo>
                <a:lnTo>
                  <a:pt x="148" y="318"/>
                </a:lnTo>
                <a:lnTo>
                  <a:pt x="165" y="324"/>
                </a:lnTo>
                <a:lnTo>
                  <a:pt x="226" y="327"/>
                </a:lnTo>
                <a:lnTo>
                  <a:pt x="258" y="334"/>
                </a:lnTo>
                <a:lnTo>
                  <a:pt x="279" y="334"/>
                </a:lnTo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/>
          <a:ex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8" name="Freeform 5"/>
          <p:cNvSpPr>
            <a:spLocks/>
          </p:cNvSpPr>
          <p:nvPr/>
        </p:nvSpPr>
        <p:spPr bwMode="ltGray">
          <a:xfrm>
            <a:off x="17127" y="3386138"/>
            <a:ext cx="1412875" cy="1454150"/>
          </a:xfrm>
          <a:custGeom>
            <a:avLst/>
            <a:gdLst>
              <a:gd name="T0" fmla="*/ 307 w 890"/>
              <a:gd name="T1" fmla="*/ 292 h 916"/>
              <a:gd name="T2" fmla="*/ 307 w 890"/>
              <a:gd name="T3" fmla="*/ 234 h 916"/>
              <a:gd name="T4" fmla="*/ 261 w 890"/>
              <a:gd name="T5" fmla="*/ 159 h 916"/>
              <a:gd name="T6" fmla="*/ 247 w 890"/>
              <a:gd name="T7" fmla="*/ 91 h 916"/>
              <a:gd name="T8" fmla="*/ 225 w 890"/>
              <a:gd name="T9" fmla="*/ 24 h 916"/>
              <a:gd name="T10" fmla="*/ 259 w 890"/>
              <a:gd name="T11" fmla="*/ 21 h 916"/>
              <a:gd name="T12" fmla="*/ 298 w 890"/>
              <a:gd name="T13" fmla="*/ 82 h 916"/>
              <a:gd name="T14" fmla="*/ 322 w 890"/>
              <a:gd name="T15" fmla="*/ 118 h 916"/>
              <a:gd name="T16" fmla="*/ 358 w 890"/>
              <a:gd name="T17" fmla="*/ 180 h 916"/>
              <a:gd name="T18" fmla="*/ 406 w 890"/>
              <a:gd name="T19" fmla="*/ 240 h 916"/>
              <a:gd name="T20" fmla="*/ 505 w 890"/>
              <a:gd name="T21" fmla="*/ 184 h 916"/>
              <a:gd name="T22" fmla="*/ 514 w 890"/>
              <a:gd name="T23" fmla="*/ 118 h 916"/>
              <a:gd name="T24" fmla="*/ 552 w 890"/>
              <a:gd name="T25" fmla="*/ 69 h 916"/>
              <a:gd name="T26" fmla="*/ 589 w 890"/>
              <a:gd name="T27" fmla="*/ 13 h 916"/>
              <a:gd name="T28" fmla="*/ 615 w 890"/>
              <a:gd name="T29" fmla="*/ 16 h 916"/>
              <a:gd name="T30" fmla="*/ 600 w 890"/>
              <a:gd name="T31" fmla="*/ 49 h 916"/>
              <a:gd name="T32" fmla="*/ 592 w 890"/>
              <a:gd name="T33" fmla="*/ 124 h 916"/>
              <a:gd name="T34" fmla="*/ 574 w 890"/>
              <a:gd name="T35" fmla="*/ 186 h 916"/>
              <a:gd name="T36" fmla="*/ 568 w 890"/>
              <a:gd name="T37" fmla="*/ 282 h 916"/>
              <a:gd name="T38" fmla="*/ 645 w 890"/>
              <a:gd name="T39" fmla="*/ 325 h 916"/>
              <a:gd name="T40" fmla="*/ 720 w 890"/>
              <a:gd name="T41" fmla="*/ 277 h 916"/>
              <a:gd name="T42" fmla="*/ 816 w 890"/>
              <a:gd name="T43" fmla="*/ 253 h 916"/>
              <a:gd name="T44" fmla="*/ 861 w 890"/>
              <a:gd name="T45" fmla="*/ 279 h 916"/>
              <a:gd name="T46" fmla="*/ 796 w 890"/>
              <a:gd name="T47" fmla="*/ 324 h 916"/>
              <a:gd name="T48" fmla="*/ 735 w 890"/>
              <a:gd name="T49" fmla="*/ 352 h 916"/>
              <a:gd name="T50" fmla="*/ 669 w 890"/>
              <a:gd name="T51" fmla="*/ 409 h 916"/>
              <a:gd name="T52" fmla="*/ 673 w 890"/>
              <a:gd name="T53" fmla="*/ 510 h 916"/>
              <a:gd name="T54" fmla="*/ 751 w 890"/>
              <a:gd name="T55" fmla="*/ 535 h 916"/>
              <a:gd name="T56" fmla="*/ 819 w 890"/>
              <a:gd name="T57" fmla="*/ 577 h 916"/>
              <a:gd name="T58" fmla="*/ 874 w 890"/>
              <a:gd name="T59" fmla="*/ 606 h 916"/>
              <a:gd name="T60" fmla="*/ 867 w 890"/>
              <a:gd name="T61" fmla="*/ 637 h 916"/>
              <a:gd name="T62" fmla="*/ 807 w 890"/>
              <a:gd name="T63" fmla="*/ 618 h 916"/>
              <a:gd name="T64" fmla="*/ 736 w 890"/>
              <a:gd name="T65" fmla="*/ 592 h 916"/>
              <a:gd name="T66" fmla="*/ 615 w 890"/>
              <a:gd name="T67" fmla="*/ 588 h 916"/>
              <a:gd name="T68" fmla="*/ 576 w 890"/>
              <a:gd name="T69" fmla="*/ 628 h 916"/>
              <a:gd name="T70" fmla="*/ 618 w 890"/>
              <a:gd name="T71" fmla="*/ 723 h 916"/>
              <a:gd name="T72" fmla="*/ 640 w 890"/>
              <a:gd name="T73" fmla="*/ 807 h 916"/>
              <a:gd name="T74" fmla="*/ 664 w 890"/>
              <a:gd name="T75" fmla="*/ 889 h 916"/>
              <a:gd name="T76" fmla="*/ 624 w 890"/>
              <a:gd name="T77" fmla="*/ 870 h 916"/>
              <a:gd name="T78" fmla="*/ 568 w 890"/>
              <a:gd name="T79" fmla="*/ 789 h 916"/>
              <a:gd name="T80" fmla="*/ 513 w 890"/>
              <a:gd name="T81" fmla="*/ 708 h 916"/>
              <a:gd name="T82" fmla="*/ 390 w 890"/>
              <a:gd name="T83" fmla="*/ 730 h 916"/>
              <a:gd name="T84" fmla="*/ 339 w 890"/>
              <a:gd name="T85" fmla="*/ 838 h 916"/>
              <a:gd name="T86" fmla="*/ 285 w 890"/>
              <a:gd name="T87" fmla="*/ 915 h 916"/>
              <a:gd name="T88" fmla="*/ 276 w 890"/>
              <a:gd name="T89" fmla="*/ 867 h 916"/>
              <a:gd name="T90" fmla="*/ 298 w 890"/>
              <a:gd name="T91" fmla="*/ 766 h 916"/>
              <a:gd name="T92" fmla="*/ 324 w 890"/>
              <a:gd name="T93" fmla="*/ 664 h 916"/>
              <a:gd name="T94" fmla="*/ 283 w 890"/>
              <a:gd name="T95" fmla="*/ 583 h 916"/>
              <a:gd name="T96" fmla="*/ 201 w 890"/>
              <a:gd name="T97" fmla="*/ 619 h 916"/>
              <a:gd name="T98" fmla="*/ 88 w 890"/>
              <a:gd name="T99" fmla="*/ 655 h 916"/>
              <a:gd name="T100" fmla="*/ 16 w 890"/>
              <a:gd name="T101" fmla="*/ 655 h 916"/>
              <a:gd name="T102" fmla="*/ 94 w 890"/>
              <a:gd name="T103" fmla="*/ 606 h 916"/>
              <a:gd name="T104" fmla="*/ 162 w 890"/>
              <a:gd name="T105" fmla="*/ 567 h 916"/>
              <a:gd name="T106" fmla="*/ 247 w 890"/>
              <a:gd name="T107" fmla="*/ 504 h 916"/>
              <a:gd name="T108" fmla="*/ 190 w 890"/>
              <a:gd name="T109" fmla="*/ 390 h 916"/>
              <a:gd name="T110" fmla="*/ 81 w 890"/>
              <a:gd name="T111" fmla="*/ 355 h 916"/>
              <a:gd name="T112" fmla="*/ 3 w 890"/>
              <a:gd name="T113" fmla="*/ 307 h 916"/>
              <a:gd name="T114" fmla="*/ 39 w 890"/>
              <a:gd name="T115" fmla="*/ 286 h 916"/>
              <a:gd name="T116" fmla="*/ 115 w 890"/>
              <a:gd name="T117" fmla="*/ 306 h 916"/>
              <a:gd name="T118" fmla="*/ 226 w 890"/>
              <a:gd name="T119" fmla="*/ 327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90" h="916">
                <a:moveTo>
                  <a:pt x="279" y="334"/>
                </a:moveTo>
                <a:lnTo>
                  <a:pt x="292" y="312"/>
                </a:lnTo>
                <a:lnTo>
                  <a:pt x="307" y="292"/>
                </a:lnTo>
                <a:lnTo>
                  <a:pt x="324" y="276"/>
                </a:lnTo>
                <a:lnTo>
                  <a:pt x="313" y="255"/>
                </a:lnTo>
                <a:lnTo>
                  <a:pt x="307" y="234"/>
                </a:lnTo>
                <a:lnTo>
                  <a:pt x="288" y="202"/>
                </a:lnTo>
                <a:lnTo>
                  <a:pt x="274" y="181"/>
                </a:lnTo>
                <a:lnTo>
                  <a:pt x="261" y="159"/>
                </a:lnTo>
                <a:lnTo>
                  <a:pt x="256" y="139"/>
                </a:lnTo>
                <a:lnTo>
                  <a:pt x="256" y="118"/>
                </a:lnTo>
                <a:lnTo>
                  <a:pt x="247" y="91"/>
                </a:lnTo>
                <a:lnTo>
                  <a:pt x="237" y="70"/>
                </a:lnTo>
                <a:lnTo>
                  <a:pt x="226" y="46"/>
                </a:lnTo>
                <a:lnTo>
                  <a:pt x="225" y="24"/>
                </a:lnTo>
                <a:lnTo>
                  <a:pt x="232" y="10"/>
                </a:lnTo>
                <a:lnTo>
                  <a:pt x="247" y="9"/>
                </a:lnTo>
                <a:lnTo>
                  <a:pt x="259" y="21"/>
                </a:lnTo>
                <a:lnTo>
                  <a:pt x="270" y="46"/>
                </a:lnTo>
                <a:lnTo>
                  <a:pt x="280" y="61"/>
                </a:lnTo>
                <a:lnTo>
                  <a:pt x="298" y="82"/>
                </a:lnTo>
                <a:lnTo>
                  <a:pt x="309" y="88"/>
                </a:lnTo>
                <a:lnTo>
                  <a:pt x="315" y="99"/>
                </a:lnTo>
                <a:lnTo>
                  <a:pt x="322" y="118"/>
                </a:lnTo>
                <a:lnTo>
                  <a:pt x="330" y="141"/>
                </a:lnTo>
                <a:lnTo>
                  <a:pt x="339" y="160"/>
                </a:lnTo>
                <a:lnTo>
                  <a:pt x="358" y="180"/>
                </a:lnTo>
                <a:lnTo>
                  <a:pt x="379" y="205"/>
                </a:lnTo>
                <a:lnTo>
                  <a:pt x="399" y="225"/>
                </a:lnTo>
                <a:lnTo>
                  <a:pt x="406" y="240"/>
                </a:lnTo>
                <a:lnTo>
                  <a:pt x="474" y="241"/>
                </a:lnTo>
                <a:lnTo>
                  <a:pt x="495" y="208"/>
                </a:lnTo>
                <a:lnTo>
                  <a:pt x="505" y="184"/>
                </a:lnTo>
                <a:lnTo>
                  <a:pt x="507" y="160"/>
                </a:lnTo>
                <a:lnTo>
                  <a:pt x="510" y="141"/>
                </a:lnTo>
                <a:lnTo>
                  <a:pt x="514" y="118"/>
                </a:lnTo>
                <a:lnTo>
                  <a:pt x="529" y="94"/>
                </a:lnTo>
                <a:lnTo>
                  <a:pt x="540" y="85"/>
                </a:lnTo>
                <a:lnTo>
                  <a:pt x="552" y="69"/>
                </a:lnTo>
                <a:lnTo>
                  <a:pt x="561" y="45"/>
                </a:lnTo>
                <a:lnTo>
                  <a:pt x="571" y="27"/>
                </a:lnTo>
                <a:lnTo>
                  <a:pt x="589" y="13"/>
                </a:lnTo>
                <a:lnTo>
                  <a:pt x="604" y="0"/>
                </a:lnTo>
                <a:lnTo>
                  <a:pt x="613" y="6"/>
                </a:lnTo>
                <a:lnTo>
                  <a:pt x="615" y="16"/>
                </a:lnTo>
                <a:lnTo>
                  <a:pt x="606" y="27"/>
                </a:lnTo>
                <a:lnTo>
                  <a:pt x="603" y="34"/>
                </a:lnTo>
                <a:lnTo>
                  <a:pt x="600" y="49"/>
                </a:lnTo>
                <a:lnTo>
                  <a:pt x="600" y="79"/>
                </a:lnTo>
                <a:lnTo>
                  <a:pt x="600" y="103"/>
                </a:lnTo>
                <a:lnTo>
                  <a:pt x="592" y="124"/>
                </a:lnTo>
                <a:lnTo>
                  <a:pt x="583" y="145"/>
                </a:lnTo>
                <a:lnTo>
                  <a:pt x="576" y="162"/>
                </a:lnTo>
                <a:lnTo>
                  <a:pt x="574" y="186"/>
                </a:lnTo>
                <a:lnTo>
                  <a:pt x="574" y="216"/>
                </a:lnTo>
                <a:lnTo>
                  <a:pt x="568" y="244"/>
                </a:lnTo>
                <a:lnTo>
                  <a:pt x="568" y="282"/>
                </a:lnTo>
                <a:lnTo>
                  <a:pt x="588" y="300"/>
                </a:lnTo>
                <a:lnTo>
                  <a:pt x="607" y="325"/>
                </a:lnTo>
                <a:lnTo>
                  <a:pt x="645" y="325"/>
                </a:lnTo>
                <a:lnTo>
                  <a:pt x="678" y="312"/>
                </a:lnTo>
                <a:lnTo>
                  <a:pt x="697" y="292"/>
                </a:lnTo>
                <a:lnTo>
                  <a:pt x="720" y="277"/>
                </a:lnTo>
                <a:lnTo>
                  <a:pt x="777" y="274"/>
                </a:lnTo>
                <a:lnTo>
                  <a:pt x="801" y="265"/>
                </a:lnTo>
                <a:lnTo>
                  <a:pt x="816" y="253"/>
                </a:lnTo>
                <a:lnTo>
                  <a:pt x="859" y="252"/>
                </a:lnTo>
                <a:lnTo>
                  <a:pt x="865" y="265"/>
                </a:lnTo>
                <a:lnTo>
                  <a:pt x="861" y="279"/>
                </a:lnTo>
                <a:lnTo>
                  <a:pt x="843" y="288"/>
                </a:lnTo>
                <a:lnTo>
                  <a:pt x="819" y="300"/>
                </a:lnTo>
                <a:lnTo>
                  <a:pt x="796" y="324"/>
                </a:lnTo>
                <a:lnTo>
                  <a:pt x="786" y="334"/>
                </a:lnTo>
                <a:lnTo>
                  <a:pt x="765" y="343"/>
                </a:lnTo>
                <a:lnTo>
                  <a:pt x="735" y="352"/>
                </a:lnTo>
                <a:lnTo>
                  <a:pt x="714" y="367"/>
                </a:lnTo>
                <a:lnTo>
                  <a:pt x="687" y="390"/>
                </a:lnTo>
                <a:lnTo>
                  <a:pt x="669" y="409"/>
                </a:lnTo>
                <a:lnTo>
                  <a:pt x="649" y="420"/>
                </a:lnTo>
                <a:lnTo>
                  <a:pt x="648" y="481"/>
                </a:lnTo>
                <a:lnTo>
                  <a:pt x="673" y="510"/>
                </a:lnTo>
                <a:lnTo>
                  <a:pt x="703" y="526"/>
                </a:lnTo>
                <a:lnTo>
                  <a:pt x="730" y="531"/>
                </a:lnTo>
                <a:lnTo>
                  <a:pt x="751" y="535"/>
                </a:lnTo>
                <a:lnTo>
                  <a:pt x="777" y="549"/>
                </a:lnTo>
                <a:lnTo>
                  <a:pt x="795" y="567"/>
                </a:lnTo>
                <a:lnTo>
                  <a:pt x="819" y="577"/>
                </a:lnTo>
                <a:lnTo>
                  <a:pt x="846" y="583"/>
                </a:lnTo>
                <a:lnTo>
                  <a:pt x="861" y="592"/>
                </a:lnTo>
                <a:lnTo>
                  <a:pt x="874" y="606"/>
                </a:lnTo>
                <a:lnTo>
                  <a:pt x="889" y="621"/>
                </a:lnTo>
                <a:lnTo>
                  <a:pt x="888" y="634"/>
                </a:lnTo>
                <a:lnTo>
                  <a:pt x="867" y="637"/>
                </a:lnTo>
                <a:lnTo>
                  <a:pt x="853" y="631"/>
                </a:lnTo>
                <a:lnTo>
                  <a:pt x="832" y="618"/>
                </a:lnTo>
                <a:lnTo>
                  <a:pt x="807" y="618"/>
                </a:lnTo>
                <a:lnTo>
                  <a:pt x="780" y="618"/>
                </a:lnTo>
                <a:lnTo>
                  <a:pt x="759" y="615"/>
                </a:lnTo>
                <a:lnTo>
                  <a:pt x="736" y="592"/>
                </a:lnTo>
                <a:lnTo>
                  <a:pt x="718" y="588"/>
                </a:lnTo>
                <a:lnTo>
                  <a:pt x="684" y="588"/>
                </a:lnTo>
                <a:lnTo>
                  <a:pt x="615" y="588"/>
                </a:lnTo>
                <a:lnTo>
                  <a:pt x="604" y="606"/>
                </a:lnTo>
                <a:lnTo>
                  <a:pt x="589" y="621"/>
                </a:lnTo>
                <a:lnTo>
                  <a:pt x="576" y="628"/>
                </a:lnTo>
                <a:lnTo>
                  <a:pt x="580" y="666"/>
                </a:lnTo>
                <a:lnTo>
                  <a:pt x="600" y="702"/>
                </a:lnTo>
                <a:lnTo>
                  <a:pt x="618" y="723"/>
                </a:lnTo>
                <a:lnTo>
                  <a:pt x="630" y="753"/>
                </a:lnTo>
                <a:lnTo>
                  <a:pt x="631" y="787"/>
                </a:lnTo>
                <a:lnTo>
                  <a:pt x="640" y="807"/>
                </a:lnTo>
                <a:lnTo>
                  <a:pt x="654" y="838"/>
                </a:lnTo>
                <a:lnTo>
                  <a:pt x="664" y="862"/>
                </a:lnTo>
                <a:lnTo>
                  <a:pt x="664" y="889"/>
                </a:lnTo>
                <a:lnTo>
                  <a:pt x="654" y="898"/>
                </a:lnTo>
                <a:lnTo>
                  <a:pt x="642" y="898"/>
                </a:lnTo>
                <a:lnTo>
                  <a:pt x="624" y="870"/>
                </a:lnTo>
                <a:lnTo>
                  <a:pt x="612" y="837"/>
                </a:lnTo>
                <a:lnTo>
                  <a:pt x="583" y="808"/>
                </a:lnTo>
                <a:lnTo>
                  <a:pt x="568" y="789"/>
                </a:lnTo>
                <a:lnTo>
                  <a:pt x="556" y="760"/>
                </a:lnTo>
                <a:lnTo>
                  <a:pt x="549" y="738"/>
                </a:lnTo>
                <a:lnTo>
                  <a:pt x="513" y="708"/>
                </a:lnTo>
                <a:lnTo>
                  <a:pt x="489" y="682"/>
                </a:lnTo>
                <a:lnTo>
                  <a:pt x="415" y="684"/>
                </a:lnTo>
                <a:lnTo>
                  <a:pt x="390" y="730"/>
                </a:lnTo>
                <a:lnTo>
                  <a:pt x="372" y="759"/>
                </a:lnTo>
                <a:lnTo>
                  <a:pt x="361" y="798"/>
                </a:lnTo>
                <a:lnTo>
                  <a:pt x="339" y="838"/>
                </a:lnTo>
                <a:lnTo>
                  <a:pt x="316" y="874"/>
                </a:lnTo>
                <a:lnTo>
                  <a:pt x="294" y="907"/>
                </a:lnTo>
                <a:lnTo>
                  <a:pt x="285" y="915"/>
                </a:lnTo>
                <a:lnTo>
                  <a:pt x="268" y="909"/>
                </a:lnTo>
                <a:lnTo>
                  <a:pt x="268" y="894"/>
                </a:lnTo>
                <a:lnTo>
                  <a:pt x="276" y="867"/>
                </a:lnTo>
                <a:lnTo>
                  <a:pt x="291" y="837"/>
                </a:lnTo>
                <a:lnTo>
                  <a:pt x="294" y="790"/>
                </a:lnTo>
                <a:lnTo>
                  <a:pt x="298" y="766"/>
                </a:lnTo>
                <a:lnTo>
                  <a:pt x="313" y="744"/>
                </a:lnTo>
                <a:lnTo>
                  <a:pt x="319" y="699"/>
                </a:lnTo>
                <a:lnTo>
                  <a:pt x="324" y="664"/>
                </a:lnTo>
                <a:lnTo>
                  <a:pt x="336" y="637"/>
                </a:lnTo>
                <a:lnTo>
                  <a:pt x="309" y="609"/>
                </a:lnTo>
                <a:lnTo>
                  <a:pt x="283" y="583"/>
                </a:lnTo>
                <a:lnTo>
                  <a:pt x="271" y="577"/>
                </a:lnTo>
                <a:lnTo>
                  <a:pt x="231" y="601"/>
                </a:lnTo>
                <a:lnTo>
                  <a:pt x="201" y="619"/>
                </a:lnTo>
                <a:lnTo>
                  <a:pt x="162" y="633"/>
                </a:lnTo>
                <a:lnTo>
                  <a:pt x="118" y="640"/>
                </a:lnTo>
                <a:lnTo>
                  <a:pt x="88" y="655"/>
                </a:lnTo>
                <a:lnTo>
                  <a:pt x="63" y="666"/>
                </a:lnTo>
                <a:lnTo>
                  <a:pt x="27" y="666"/>
                </a:lnTo>
                <a:lnTo>
                  <a:pt x="16" y="655"/>
                </a:lnTo>
                <a:lnTo>
                  <a:pt x="30" y="642"/>
                </a:lnTo>
                <a:lnTo>
                  <a:pt x="67" y="628"/>
                </a:lnTo>
                <a:lnTo>
                  <a:pt x="94" y="606"/>
                </a:lnTo>
                <a:lnTo>
                  <a:pt x="120" y="588"/>
                </a:lnTo>
                <a:lnTo>
                  <a:pt x="136" y="576"/>
                </a:lnTo>
                <a:lnTo>
                  <a:pt x="162" y="567"/>
                </a:lnTo>
                <a:lnTo>
                  <a:pt x="204" y="531"/>
                </a:lnTo>
                <a:lnTo>
                  <a:pt x="231" y="510"/>
                </a:lnTo>
                <a:lnTo>
                  <a:pt x="247" y="504"/>
                </a:lnTo>
                <a:lnTo>
                  <a:pt x="250" y="429"/>
                </a:lnTo>
                <a:lnTo>
                  <a:pt x="204" y="396"/>
                </a:lnTo>
                <a:lnTo>
                  <a:pt x="190" y="390"/>
                </a:lnTo>
                <a:lnTo>
                  <a:pt x="129" y="385"/>
                </a:lnTo>
                <a:lnTo>
                  <a:pt x="105" y="369"/>
                </a:lnTo>
                <a:lnTo>
                  <a:pt x="81" y="355"/>
                </a:lnTo>
                <a:lnTo>
                  <a:pt x="63" y="345"/>
                </a:lnTo>
                <a:lnTo>
                  <a:pt x="34" y="339"/>
                </a:lnTo>
                <a:lnTo>
                  <a:pt x="3" y="307"/>
                </a:lnTo>
                <a:lnTo>
                  <a:pt x="0" y="291"/>
                </a:lnTo>
                <a:lnTo>
                  <a:pt x="9" y="285"/>
                </a:lnTo>
                <a:lnTo>
                  <a:pt x="39" y="286"/>
                </a:lnTo>
                <a:lnTo>
                  <a:pt x="67" y="301"/>
                </a:lnTo>
                <a:lnTo>
                  <a:pt x="85" y="304"/>
                </a:lnTo>
                <a:lnTo>
                  <a:pt x="115" y="306"/>
                </a:lnTo>
                <a:lnTo>
                  <a:pt x="148" y="318"/>
                </a:lnTo>
                <a:lnTo>
                  <a:pt x="165" y="324"/>
                </a:lnTo>
                <a:lnTo>
                  <a:pt x="226" y="327"/>
                </a:lnTo>
                <a:lnTo>
                  <a:pt x="258" y="334"/>
                </a:lnTo>
                <a:lnTo>
                  <a:pt x="279" y="334"/>
                </a:lnTo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/>
          <a:ex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9" name="Freeform 6"/>
          <p:cNvSpPr>
            <a:spLocks/>
          </p:cNvSpPr>
          <p:nvPr/>
        </p:nvSpPr>
        <p:spPr bwMode="ltGray">
          <a:xfrm>
            <a:off x="17127" y="5089525"/>
            <a:ext cx="1412875" cy="1454150"/>
          </a:xfrm>
          <a:custGeom>
            <a:avLst/>
            <a:gdLst>
              <a:gd name="T0" fmla="*/ 307 w 890"/>
              <a:gd name="T1" fmla="*/ 292 h 916"/>
              <a:gd name="T2" fmla="*/ 307 w 890"/>
              <a:gd name="T3" fmla="*/ 234 h 916"/>
              <a:gd name="T4" fmla="*/ 261 w 890"/>
              <a:gd name="T5" fmla="*/ 159 h 916"/>
              <a:gd name="T6" fmla="*/ 247 w 890"/>
              <a:gd name="T7" fmla="*/ 91 h 916"/>
              <a:gd name="T8" fmla="*/ 225 w 890"/>
              <a:gd name="T9" fmla="*/ 24 h 916"/>
              <a:gd name="T10" fmla="*/ 259 w 890"/>
              <a:gd name="T11" fmla="*/ 21 h 916"/>
              <a:gd name="T12" fmla="*/ 298 w 890"/>
              <a:gd name="T13" fmla="*/ 82 h 916"/>
              <a:gd name="T14" fmla="*/ 322 w 890"/>
              <a:gd name="T15" fmla="*/ 118 h 916"/>
              <a:gd name="T16" fmla="*/ 358 w 890"/>
              <a:gd name="T17" fmla="*/ 180 h 916"/>
              <a:gd name="T18" fmla="*/ 406 w 890"/>
              <a:gd name="T19" fmla="*/ 240 h 916"/>
              <a:gd name="T20" fmla="*/ 505 w 890"/>
              <a:gd name="T21" fmla="*/ 184 h 916"/>
              <a:gd name="T22" fmla="*/ 514 w 890"/>
              <a:gd name="T23" fmla="*/ 118 h 916"/>
              <a:gd name="T24" fmla="*/ 552 w 890"/>
              <a:gd name="T25" fmla="*/ 69 h 916"/>
              <a:gd name="T26" fmla="*/ 589 w 890"/>
              <a:gd name="T27" fmla="*/ 13 h 916"/>
              <a:gd name="T28" fmla="*/ 615 w 890"/>
              <a:gd name="T29" fmla="*/ 16 h 916"/>
              <a:gd name="T30" fmla="*/ 600 w 890"/>
              <a:gd name="T31" fmla="*/ 49 h 916"/>
              <a:gd name="T32" fmla="*/ 592 w 890"/>
              <a:gd name="T33" fmla="*/ 124 h 916"/>
              <a:gd name="T34" fmla="*/ 574 w 890"/>
              <a:gd name="T35" fmla="*/ 186 h 916"/>
              <a:gd name="T36" fmla="*/ 568 w 890"/>
              <a:gd name="T37" fmla="*/ 282 h 916"/>
              <a:gd name="T38" fmla="*/ 645 w 890"/>
              <a:gd name="T39" fmla="*/ 325 h 916"/>
              <a:gd name="T40" fmla="*/ 720 w 890"/>
              <a:gd name="T41" fmla="*/ 277 h 916"/>
              <a:gd name="T42" fmla="*/ 816 w 890"/>
              <a:gd name="T43" fmla="*/ 253 h 916"/>
              <a:gd name="T44" fmla="*/ 861 w 890"/>
              <a:gd name="T45" fmla="*/ 279 h 916"/>
              <a:gd name="T46" fmla="*/ 796 w 890"/>
              <a:gd name="T47" fmla="*/ 324 h 916"/>
              <a:gd name="T48" fmla="*/ 735 w 890"/>
              <a:gd name="T49" fmla="*/ 352 h 916"/>
              <a:gd name="T50" fmla="*/ 669 w 890"/>
              <a:gd name="T51" fmla="*/ 409 h 916"/>
              <a:gd name="T52" fmla="*/ 673 w 890"/>
              <a:gd name="T53" fmla="*/ 510 h 916"/>
              <a:gd name="T54" fmla="*/ 751 w 890"/>
              <a:gd name="T55" fmla="*/ 535 h 916"/>
              <a:gd name="T56" fmla="*/ 819 w 890"/>
              <a:gd name="T57" fmla="*/ 577 h 916"/>
              <a:gd name="T58" fmla="*/ 874 w 890"/>
              <a:gd name="T59" fmla="*/ 606 h 916"/>
              <a:gd name="T60" fmla="*/ 867 w 890"/>
              <a:gd name="T61" fmla="*/ 637 h 916"/>
              <a:gd name="T62" fmla="*/ 807 w 890"/>
              <a:gd name="T63" fmla="*/ 618 h 916"/>
              <a:gd name="T64" fmla="*/ 736 w 890"/>
              <a:gd name="T65" fmla="*/ 592 h 916"/>
              <a:gd name="T66" fmla="*/ 615 w 890"/>
              <a:gd name="T67" fmla="*/ 588 h 916"/>
              <a:gd name="T68" fmla="*/ 576 w 890"/>
              <a:gd name="T69" fmla="*/ 628 h 916"/>
              <a:gd name="T70" fmla="*/ 618 w 890"/>
              <a:gd name="T71" fmla="*/ 723 h 916"/>
              <a:gd name="T72" fmla="*/ 640 w 890"/>
              <a:gd name="T73" fmla="*/ 807 h 916"/>
              <a:gd name="T74" fmla="*/ 664 w 890"/>
              <a:gd name="T75" fmla="*/ 889 h 916"/>
              <a:gd name="T76" fmla="*/ 624 w 890"/>
              <a:gd name="T77" fmla="*/ 870 h 916"/>
              <a:gd name="T78" fmla="*/ 568 w 890"/>
              <a:gd name="T79" fmla="*/ 789 h 916"/>
              <a:gd name="T80" fmla="*/ 513 w 890"/>
              <a:gd name="T81" fmla="*/ 708 h 916"/>
              <a:gd name="T82" fmla="*/ 390 w 890"/>
              <a:gd name="T83" fmla="*/ 730 h 916"/>
              <a:gd name="T84" fmla="*/ 339 w 890"/>
              <a:gd name="T85" fmla="*/ 838 h 916"/>
              <a:gd name="T86" fmla="*/ 285 w 890"/>
              <a:gd name="T87" fmla="*/ 915 h 916"/>
              <a:gd name="T88" fmla="*/ 276 w 890"/>
              <a:gd name="T89" fmla="*/ 867 h 916"/>
              <a:gd name="T90" fmla="*/ 298 w 890"/>
              <a:gd name="T91" fmla="*/ 766 h 916"/>
              <a:gd name="T92" fmla="*/ 324 w 890"/>
              <a:gd name="T93" fmla="*/ 664 h 916"/>
              <a:gd name="T94" fmla="*/ 283 w 890"/>
              <a:gd name="T95" fmla="*/ 583 h 916"/>
              <a:gd name="T96" fmla="*/ 201 w 890"/>
              <a:gd name="T97" fmla="*/ 619 h 916"/>
              <a:gd name="T98" fmla="*/ 88 w 890"/>
              <a:gd name="T99" fmla="*/ 655 h 916"/>
              <a:gd name="T100" fmla="*/ 16 w 890"/>
              <a:gd name="T101" fmla="*/ 655 h 916"/>
              <a:gd name="T102" fmla="*/ 94 w 890"/>
              <a:gd name="T103" fmla="*/ 606 h 916"/>
              <a:gd name="T104" fmla="*/ 162 w 890"/>
              <a:gd name="T105" fmla="*/ 567 h 916"/>
              <a:gd name="T106" fmla="*/ 247 w 890"/>
              <a:gd name="T107" fmla="*/ 504 h 916"/>
              <a:gd name="T108" fmla="*/ 190 w 890"/>
              <a:gd name="T109" fmla="*/ 390 h 916"/>
              <a:gd name="T110" fmla="*/ 81 w 890"/>
              <a:gd name="T111" fmla="*/ 355 h 916"/>
              <a:gd name="T112" fmla="*/ 3 w 890"/>
              <a:gd name="T113" fmla="*/ 307 h 916"/>
              <a:gd name="T114" fmla="*/ 39 w 890"/>
              <a:gd name="T115" fmla="*/ 286 h 916"/>
              <a:gd name="T116" fmla="*/ 115 w 890"/>
              <a:gd name="T117" fmla="*/ 306 h 916"/>
              <a:gd name="T118" fmla="*/ 226 w 890"/>
              <a:gd name="T119" fmla="*/ 327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90" h="916">
                <a:moveTo>
                  <a:pt x="279" y="334"/>
                </a:moveTo>
                <a:lnTo>
                  <a:pt x="292" y="312"/>
                </a:lnTo>
                <a:lnTo>
                  <a:pt x="307" y="292"/>
                </a:lnTo>
                <a:lnTo>
                  <a:pt x="324" y="276"/>
                </a:lnTo>
                <a:lnTo>
                  <a:pt x="313" y="255"/>
                </a:lnTo>
                <a:lnTo>
                  <a:pt x="307" y="234"/>
                </a:lnTo>
                <a:lnTo>
                  <a:pt x="288" y="202"/>
                </a:lnTo>
                <a:lnTo>
                  <a:pt x="274" y="181"/>
                </a:lnTo>
                <a:lnTo>
                  <a:pt x="261" y="159"/>
                </a:lnTo>
                <a:lnTo>
                  <a:pt x="256" y="139"/>
                </a:lnTo>
                <a:lnTo>
                  <a:pt x="256" y="118"/>
                </a:lnTo>
                <a:lnTo>
                  <a:pt x="247" y="91"/>
                </a:lnTo>
                <a:lnTo>
                  <a:pt x="237" y="70"/>
                </a:lnTo>
                <a:lnTo>
                  <a:pt x="226" y="46"/>
                </a:lnTo>
                <a:lnTo>
                  <a:pt x="225" y="24"/>
                </a:lnTo>
                <a:lnTo>
                  <a:pt x="232" y="10"/>
                </a:lnTo>
                <a:lnTo>
                  <a:pt x="247" y="9"/>
                </a:lnTo>
                <a:lnTo>
                  <a:pt x="259" y="21"/>
                </a:lnTo>
                <a:lnTo>
                  <a:pt x="270" y="46"/>
                </a:lnTo>
                <a:lnTo>
                  <a:pt x="280" y="61"/>
                </a:lnTo>
                <a:lnTo>
                  <a:pt x="298" y="82"/>
                </a:lnTo>
                <a:lnTo>
                  <a:pt x="309" y="88"/>
                </a:lnTo>
                <a:lnTo>
                  <a:pt x="315" y="99"/>
                </a:lnTo>
                <a:lnTo>
                  <a:pt x="322" y="118"/>
                </a:lnTo>
                <a:lnTo>
                  <a:pt x="330" y="141"/>
                </a:lnTo>
                <a:lnTo>
                  <a:pt x="339" y="160"/>
                </a:lnTo>
                <a:lnTo>
                  <a:pt x="358" y="180"/>
                </a:lnTo>
                <a:lnTo>
                  <a:pt x="379" y="205"/>
                </a:lnTo>
                <a:lnTo>
                  <a:pt x="399" y="225"/>
                </a:lnTo>
                <a:lnTo>
                  <a:pt x="406" y="240"/>
                </a:lnTo>
                <a:lnTo>
                  <a:pt x="474" y="241"/>
                </a:lnTo>
                <a:lnTo>
                  <a:pt x="495" y="208"/>
                </a:lnTo>
                <a:lnTo>
                  <a:pt x="505" y="184"/>
                </a:lnTo>
                <a:lnTo>
                  <a:pt x="507" y="160"/>
                </a:lnTo>
                <a:lnTo>
                  <a:pt x="510" y="141"/>
                </a:lnTo>
                <a:lnTo>
                  <a:pt x="514" y="118"/>
                </a:lnTo>
                <a:lnTo>
                  <a:pt x="529" y="94"/>
                </a:lnTo>
                <a:lnTo>
                  <a:pt x="540" y="85"/>
                </a:lnTo>
                <a:lnTo>
                  <a:pt x="552" y="69"/>
                </a:lnTo>
                <a:lnTo>
                  <a:pt x="561" y="45"/>
                </a:lnTo>
                <a:lnTo>
                  <a:pt x="571" y="27"/>
                </a:lnTo>
                <a:lnTo>
                  <a:pt x="589" y="13"/>
                </a:lnTo>
                <a:lnTo>
                  <a:pt x="604" y="0"/>
                </a:lnTo>
                <a:lnTo>
                  <a:pt x="613" y="6"/>
                </a:lnTo>
                <a:lnTo>
                  <a:pt x="615" y="16"/>
                </a:lnTo>
                <a:lnTo>
                  <a:pt x="606" y="27"/>
                </a:lnTo>
                <a:lnTo>
                  <a:pt x="603" y="34"/>
                </a:lnTo>
                <a:lnTo>
                  <a:pt x="600" y="49"/>
                </a:lnTo>
                <a:lnTo>
                  <a:pt x="600" y="79"/>
                </a:lnTo>
                <a:lnTo>
                  <a:pt x="600" y="103"/>
                </a:lnTo>
                <a:lnTo>
                  <a:pt x="592" y="124"/>
                </a:lnTo>
                <a:lnTo>
                  <a:pt x="583" y="145"/>
                </a:lnTo>
                <a:lnTo>
                  <a:pt x="576" y="162"/>
                </a:lnTo>
                <a:lnTo>
                  <a:pt x="574" y="186"/>
                </a:lnTo>
                <a:lnTo>
                  <a:pt x="574" y="216"/>
                </a:lnTo>
                <a:lnTo>
                  <a:pt x="568" y="244"/>
                </a:lnTo>
                <a:lnTo>
                  <a:pt x="568" y="282"/>
                </a:lnTo>
                <a:lnTo>
                  <a:pt x="588" y="300"/>
                </a:lnTo>
                <a:lnTo>
                  <a:pt x="607" y="325"/>
                </a:lnTo>
                <a:lnTo>
                  <a:pt x="645" y="325"/>
                </a:lnTo>
                <a:lnTo>
                  <a:pt x="678" y="312"/>
                </a:lnTo>
                <a:lnTo>
                  <a:pt x="697" y="292"/>
                </a:lnTo>
                <a:lnTo>
                  <a:pt x="720" y="277"/>
                </a:lnTo>
                <a:lnTo>
                  <a:pt x="777" y="274"/>
                </a:lnTo>
                <a:lnTo>
                  <a:pt x="801" y="265"/>
                </a:lnTo>
                <a:lnTo>
                  <a:pt x="816" y="253"/>
                </a:lnTo>
                <a:lnTo>
                  <a:pt x="859" y="252"/>
                </a:lnTo>
                <a:lnTo>
                  <a:pt x="865" y="265"/>
                </a:lnTo>
                <a:lnTo>
                  <a:pt x="861" y="279"/>
                </a:lnTo>
                <a:lnTo>
                  <a:pt x="843" y="288"/>
                </a:lnTo>
                <a:lnTo>
                  <a:pt x="819" y="300"/>
                </a:lnTo>
                <a:lnTo>
                  <a:pt x="796" y="324"/>
                </a:lnTo>
                <a:lnTo>
                  <a:pt x="786" y="334"/>
                </a:lnTo>
                <a:lnTo>
                  <a:pt x="765" y="343"/>
                </a:lnTo>
                <a:lnTo>
                  <a:pt x="735" y="352"/>
                </a:lnTo>
                <a:lnTo>
                  <a:pt x="714" y="367"/>
                </a:lnTo>
                <a:lnTo>
                  <a:pt x="687" y="390"/>
                </a:lnTo>
                <a:lnTo>
                  <a:pt x="669" y="409"/>
                </a:lnTo>
                <a:lnTo>
                  <a:pt x="649" y="420"/>
                </a:lnTo>
                <a:lnTo>
                  <a:pt x="648" y="481"/>
                </a:lnTo>
                <a:lnTo>
                  <a:pt x="673" y="510"/>
                </a:lnTo>
                <a:lnTo>
                  <a:pt x="703" y="526"/>
                </a:lnTo>
                <a:lnTo>
                  <a:pt x="730" y="531"/>
                </a:lnTo>
                <a:lnTo>
                  <a:pt x="751" y="535"/>
                </a:lnTo>
                <a:lnTo>
                  <a:pt x="777" y="549"/>
                </a:lnTo>
                <a:lnTo>
                  <a:pt x="795" y="567"/>
                </a:lnTo>
                <a:lnTo>
                  <a:pt x="819" y="577"/>
                </a:lnTo>
                <a:lnTo>
                  <a:pt x="846" y="583"/>
                </a:lnTo>
                <a:lnTo>
                  <a:pt x="861" y="592"/>
                </a:lnTo>
                <a:lnTo>
                  <a:pt x="874" y="606"/>
                </a:lnTo>
                <a:lnTo>
                  <a:pt x="889" y="621"/>
                </a:lnTo>
                <a:lnTo>
                  <a:pt x="888" y="634"/>
                </a:lnTo>
                <a:lnTo>
                  <a:pt x="867" y="637"/>
                </a:lnTo>
                <a:lnTo>
                  <a:pt x="853" y="631"/>
                </a:lnTo>
                <a:lnTo>
                  <a:pt x="832" y="618"/>
                </a:lnTo>
                <a:lnTo>
                  <a:pt x="807" y="618"/>
                </a:lnTo>
                <a:lnTo>
                  <a:pt x="780" y="618"/>
                </a:lnTo>
                <a:lnTo>
                  <a:pt x="759" y="615"/>
                </a:lnTo>
                <a:lnTo>
                  <a:pt x="736" y="592"/>
                </a:lnTo>
                <a:lnTo>
                  <a:pt x="718" y="588"/>
                </a:lnTo>
                <a:lnTo>
                  <a:pt x="684" y="588"/>
                </a:lnTo>
                <a:lnTo>
                  <a:pt x="615" y="588"/>
                </a:lnTo>
                <a:lnTo>
                  <a:pt x="604" y="606"/>
                </a:lnTo>
                <a:lnTo>
                  <a:pt x="589" y="621"/>
                </a:lnTo>
                <a:lnTo>
                  <a:pt x="576" y="628"/>
                </a:lnTo>
                <a:lnTo>
                  <a:pt x="580" y="666"/>
                </a:lnTo>
                <a:lnTo>
                  <a:pt x="600" y="702"/>
                </a:lnTo>
                <a:lnTo>
                  <a:pt x="618" y="723"/>
                </a:lnTo>
                <a:lnTo>
                  <a:pt x="630" y="753"/>
                </a:lnTo>
                <a:lnTo>
                  <a:pt x="631" y="787"/>
                </a:lnTo>
                <a:lnTo>
                  <a:pt x="640" y="807"/>
                </a:lnTo>
                <a:lnTo>
                  <a:pt x="654" y="838"/>
                </a:lnTo>
                <a:lnTo>
                  <a:pt x="664" y="862"/>
                </a:lnTo>
                <a:lnTo>
                  <a:pt x="664" y="889"/>
                </a:lnTo>
                <a:lnTo>
                  <a:pt x="654" y="898"/>
                </a:lnTo>
                <a:lnTo>
                  <a:pt x="642" y="898"/>
                </a:lnTo>
                <a:lnTo>
                  <a:pt x="624" y="870"/>
                </a:lnTo>
                <a:lnTo>
                  <a:pt x="612" y="837"/>
                </a:lnTo>
                <a:lnTo>
                  <a:pt x="583" y="808"/>
                </a:lnTo>
                <a:lnTo>
                  <a:pt x="568" y="789"/>
                </a:lnTo>
                <a:lnTo>
                  <a:pt x="556" y="760"/>
                </a:lnTo>
                <a:lnTo>
                  <a:pt x="549" y="738"/>
                </a:lnTo>
                <a:lnTo>
                  <a:pt x="513" y="708"/>
                </a:lnTo>
                <a:lnTo>
                  <a:pt x="489" y="682"/>
                </a:lnTo>
                <a:lnTo>
                  <a:pt x="415" y="684"/>
                </a:lnTo>
                <a:lnTo>
                  <a:pt x="390" y="730"/>
                </a:lnTo>
                <a:lnTo>
                  <a:pt x="372" y="759"/>
                </a:lnTo>
                <a:lnTo>
                  <a:pt x="361" y="798"/>
                </a:lnTo>
                <a:lnTo>
                  <a:pt x="339" y="838"/>
                </a:lnTo>
                <a:lnTo>
                  <a:pt x="316" y="874"/>
                </a:lnTo>
                <a:lnTo>
                  <a:pt x="294" y="907"/>
                </a:lnTo>
                <a:lnTo>
                  <a:pt x="285" y="915"/>
                </a:lnTo>
                <a:lnTo>
                  <a:pt x="268" y="909"/>
                </a:lnTo>
                <a:lnTo>
                  <a:pt x="268" y="894"/>
                </a:lnTo>
                <a:lnTo>
                  <a:pt x="276" y="867"/>
                </a:lnTo>
                <a:lnTo>
                  <a:pt x="291" y="837"/>
                </a:lnTo>
                <a:lnTo>
                  <a:pt x="294" y="790"/>
                </a:lnTo>
                <a:lnTo>
                  <a:pt x="298" y="766"/>
                </a:lnTo>
                <a:lnTo>
                  <a:pt x="313" y="744"/>
                </a:lnTo>
                <a:lnTo>
                  <a:pt x="319" y="699"/>
                </a:lnTo>
                <a:lnTo>
                  <a:pt x="324" y="664"/>
                </a:lnTo>
                <a:lnTo>
                  <a:pt x="336" y="637"/>
                </a:lnTo>
                <a:lnTo>
                  <a:pt x="309" y="609"/>
                </a:lnTo>
                <a:lnTo>
                  <a:pt x="283" y="583"/>
                </a:lnTo>
                <a:lnTo>
                  <a:pt x="271" y="577"/>
                </a:lnTo>
                <a:lnTo>
                  <a:pt x="231" y="601"/>
                </a:lnTo>
                <a:lnTo>
                  <a:pt x="201" y="619"/>
                </a:lnTo>
                <a:lnTo>
                  <a:pt x="162" y="633"/>
                </a:lnTo>
                <a:lnTo>
                  <a:pt x="118" y="640"/>
                </a:lnTo>
                <a:lnTo>
                  <a:pt x="88" y="655"/>
                </a:lnTo>
                <a:lnTo>
                  <a:pt x="63" y="666"/>
                </a:lnTo>
                <a:lnTo>
                  <a:pt x="27" y="666"/>
                </a:lnTo>
                <a:lnTo>
                  <a:pt x="16" y="655"/>
                </a:lnTo>
                <a:lnTo>
                  <a:pt x="30" y="642"/>
                </a:lnTo>
                <a:lnTo>
                  <a:pt x="67" y="628"/>
                </a:lnTo>
                <a:lnTo>
                  <a:pt x="94" y="606"/>
                </a:lnTo>
                <a:lnTo>
                  <a:pt x="120" y="588"/>
                </a:lnTo>
                <a:lnTo>
                  <a:pt x="136" y="576"/>
                </a:lnTo>
                <a:lnTo>
                  <a:pt x="162" y="567"/>
                </a:lnTo>
                <a:lnTo>
                  <a:pt x="204" y="531"/>
                </a:lnTo>
                <a:lnTo>
                  <a:pt x="231" y="510"/>
                </a:lnTo>
                <a:lnTo>
                  <a:pt x="247" y="504"/>
                </a:lnTo>
                <a:lnTo>
                  <a:pt x="250" y="429"/>
                </a:lnTo>
                <a:lnTo>
                  <a:pt x="204" y="396"/>
                </a:lnTo>
                <a:lnTo>
                  <a:pt x="190" y="390"/>
                </a:lnTo>
                <a:lnTo>
                  <a:pt x="129" y="385"/>
                </a:lnTo>
                <a:lnTo>
                  <a:pt x="105" y="369"/>
                </a:lnTo>
                <a:lnTo>
                  <a:pt x="81" y="355"/>
                </a:lnTo>
                <a:lnTo>
                  <a:pt x="63" y="345"/>
                </a:lnTo>
                <a:lnTo>
                  <a:pt x="34" y="339"/>
                </a:lnTo>
                <a:lnTo>
                  <a:pt x="3" y="307"/>
                </a:lnTo>
                <a:lnTo>
                  <a:pt x="0" y="291"/>
                </a:lnTo>
                <a:lnTo>
                  <a:pt x="9" y="285"/>
                </a:lnTo>
                <a:lnTo>
                  <a:pt x="39" y="286"/>
                </a:lnTo>
                <a:lnTo>
                  <a:pt x="67" y="301"/>
                </a:lnTo>
                <a:lnTo>
                  <a:pt x="85" y="304"/>
                </a:lnTo>
                <a:lnTo>
                  <a:pt x="115" y="306"/>
                </a:lnTo>
                <a:lnTo>
                  <a:pt x="148" y="318"/>
                </a:lnTo>
                <a:lnTo>
                  <a:pt x="165" y="324"/>
                </a:lnTo>
                <a:lnTo>
                  <a:pt x="226" y="327"/>
                </a:lnTo>
                <a:lnTo>
                  <a:pt x="258" y="334"/>
                </a:lnTo>
                <a:lnTo>
                  <a:pt x="279" y="334"/>
                </a:lnTo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/>
          <a:ex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79207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oatianhistory.net/glagoljica/glkro.html" TargetMode="External"/><Relationship Id="rId2" Type="http://schemas.openxmlformats.org/officeDocument/2006/relationships/hyperlink" Target="http://webograd.tportal.hr/Miha29/glagoljica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9421" y="2026022"/>
            <a:ext cx="9875520" cy="922217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/>
              <a:t>STAROHRVATSKO PISMO</a:t>
            </a:r>
            <a:endParaRPr lang="en-US" sz="3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1492" y="377827"/>
            <a:ext cx="9875520" cy="1472184"/>
          </a:xfrm>
        </p:spPr>
        <p:txBody>
          <a:bodyPr>
            <a:normAutofit/>
          </a:bodyPr>
          <a:lstStyle/>
          <a:p>
            <a:pPr algn="ctr"/>
            <a:r>
              <a:rPr lang="hr-H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GLAGOLJICA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lagoljica UGL" pitchFamily="34" charset="0"/>
            </a:endParaRPr>
          </a:p>
        </p:txBody>
      </p:sp>
      <p:pic>
        <p:nvPicPr>
          <p:cNvPr id="4" name="Slika 3" descr="500px-Glagolitic_Letter_Square_Azu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6988" y="5502536"/>
            <a:ext cx="1775011" cy="135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068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515034" y="0"/>
            <a:ext cx="10506636" cy="1282849"/>
          </a:xfrm>
        </p:spPr>
        <p:txBody>
          <a:bodyPr>
            <a:noAutofit/>
          </a:bodyPr>
          <a:lstStyle/>
          <a:p>
            <a:pPr algn="ctr"/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Konstantin (</a:t>
            </a:r>
            <a:r>
              <a:rPr lang="hr-HR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Ćiril</a:t>
            </a: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 </a:t>
            </a:r>
            <a:r>
              <a:rPr lang="hr-HR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</a:t>
            </a: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b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Sveta Braća- slavenski apostoli</a:t>
            </a:r>
            <a:endParaRPr lang="hr-H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Slika 9" descr="500px-Glagolitic_Letter_Square_Zhivet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38934" y="5615547"/>
            <a:ext cx="1553066" cy="1242453"/>
          </a:xfrm>
          <a:prstGeom prst="rect">
            <a:avLst/>
          </a:prstGeom>
        </p:spPr>
      </p:pic>
      <p:pic>
        <p:nvPicPr>
          <p:cNvPr id="12" name="Slika 11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0378" y="1404594"/>
            <a:ext cx="3791030" cy="5453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503801" y="157173"/>
            <a:ext cx="9997440" cy="1143000"/>
          </a:xfrm>
        </p:spPr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Misija Svete Braće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 descr="Great_moravia_svatoplu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3549" y="1465294"/>
            <a:ext cx="6044901" cy="5258236"/>
          </a:xfrm>
          <a:prstGeom prst="rect">
            <a:avLst/>
          </a:prstGeom>
        </p:spPr>
      </p:pic>
      <p:cxnSp>
        <p:nvCxnSpPr>
          <p:cNvPr id="8" name="Zakrivljeni poveznik 7"/>
          <p:cNvCxnSpPr/>
          <p:nvPr/>
        </p:nvCxnSpPr>
        <p:spPr>
          <a:xfrm rot="16200000" flipV="1">
            <a:off x="6320119" y="4303059"/>
            <a:ext cx="1488141" cy="1308847"/>
          </a:xfrm>
          <a:prstGeom prst="curvedConnector3">
            <a:avLst>
              <a:gd name="adj1" fmla="val 29096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Zakrivljeni poveznik 9"/>
          <p:cNvCxnSpPr/>
          <p:nvPr/>
        </p:nvCxnSpPr>
        <p:spPr>
          <a:xfrm rot="5400000">
            <a:off x="5692589" y="4347883"/>
            <a:ext cx="815788" cy="546847"/>
          </a:xfrm>
          <a:prstGeom prst="curvedConnector3">
            <a:avLst>
              <a:gd name="adj1" fmla="val 63187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Zakrivljeni poveznik 12"/>
          <p:cNvCxnSpPr/>
          <p:nvPr/>
        </p:nvCxnSpPr>
        <p:spPr>
          <a:xfrm rot="5400000">
            <a:off x="5501558" y="5223187"/>
            <a:ext cx="528917" cy="26895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Zakrivljeni poveznik 15"/>
          <p:cNvCxnSpPr/>
          <p:nvPr/>
        </p:nvCxnSpPr>
        <p:spPr>
          <a:xfrm rot="5400000" flipH="1" flipV="1">
            <a:off x="5624660" y="4845377"/>
            <a:ext cx="942680" cy="509048"/>
          </a:xfrm>
          <a:prstGeom prst="curvedConnector3">
            <a:avLst>
              <a:gd name="adj1" fmla="val 72000"/>
            </a:avLst>
          </a:prstGeom>
          <a:ln w="28575">
            <a:solidFill>
              <a:srgbClr val="00206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Zakrivljeni poveznik 18"/>
          <p:cNvCxnSpPr/>
          <p:nvPr/>
        </p:nvCxnSpPr>
        <p:spPr>
          <a:xfrm rot="5400000">
            <a:off x="5761348" y="4864235"/>
            <a:ext cx="895547" cy="612742"/>
          </a:xfrm>
          <a:prstGeom prst="curvedConnector3">
            <a:avLst>
              <a:gd name="adj1" fmla="val -5789"/>
            </a:avLst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Zakrivljeni poveznik 21"/>
          <p:cNvCxnSpPr/>
          <p:nvPr/>
        </p:nvCxnSpPr>
        <p:spPr>
          <a:xfrm rot="16200000" flipH="1">
            <a:off x="6325386" y="4345756"/>
            <a:ext cx="1376313" cy="1263192"/>
          </a:xfrm>
          <a:prstGeom prst="curvedConnector3">
            <a:avLst>
              <a:gd name="adj1" fmla="val 73973"/>
            </a:avLst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Slika 24" descr="500px-Glagolitic_Letter_Square_Dzelo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29508" y="5608006"/>
            <a:ext cx="1562492" cy="1249994"/>
          </a:xfrm>
          <a:prstGeom prst="rect">
            <a:avLst/>
          </a:prstGeom>
        </p:spPr>
      </p:pic>
      <p:sp>
        <p:nvSpPr>
          <p:cNvPr id="11" name="Pravokutnik 10"/>
          <p:cNvSpPr/>
          <p:nvPr/>
        </p:nvSpPr>
        <p:spPr>
          <a:xfrm>
            <a:off x="3057525" y="1430342"/>
            <a:ext cx="60960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„ Ne daje li Bog kišu svima jednako? Ne dišemo li zrak svi jednako? Kako vas nije sram odrediti samo tri jezika i svima drugima narodima i plemenima željeti da ostanu slijepi i gluhi.“ </a:t>
            </a:r>
            <a:endParaRPr lang="hr-H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734849" y="1519518"/>
            <a:ext cx="9997440" cy="2929934"/>
          </a:xfrm>
        </p:spPr>
        <p:txBody>
          <a:bodyPr/>
          <a:lstStyle/>
          <a:p>
            <a:pPr marL="596646" indent="-51435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hr-HR" dirty="0" smtClean="0"/>
              <a:t>Egzogene: glagoljica je nastala po uzoru na neko drugo pismo</a:t>
            </a:r>
          </a:p>
          <a:p>
            <a:pPr marL="596646" indent="-51435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hr-HR" dirty="0" smtClean="0"/>
              <a:t>Egzogene-endogene:</a:t>
            </a:r>
          </a:p>
          <a:p>
            <a:pPr marL="596646" indent="-51435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hr-HR" dirty="0" smtClean="0"/>
              <a:t>Endogene: glagoljica je samosvojno, inovativno pismo, nije imala uzor u nekom drugom pismu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Teorije o postanku glagoljice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lika 7" descr="500px-Glagolitic_Letter_Square_Zemlja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01460" y="5565899"/>
            <a:ext cx="1690540" cy="1292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1622151" y="4494459"/>
            <a:ext cx="10136572" cy="2148389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Danas među hrvatskim paleografima prihvaćena teorija prema kojoj je ključ glagoljice ROZETA, krug sa osam isječaka. Rozeta kao geometrijski lik ima kršćansku simboliku: „ Isus Krist Spasitelj, Alfa i Omega, Početak i Svršetak, Bog savršen i vječan“</a:t>
            </a:r>
            <a:endParaRPr lang="hr-HR" dirty="0"/>
          </a:p>
        </p:txBody>
      </p:sp>
      <p:pic>
        <p:nvPicPr>
          <p:cNvPr id="7" name="Rezervirano mjesto sadržaja 6" descr="Glagolitsa_Joncev_Theory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74513" y="1604220"/>
            <a:ext cx="9971572" cy="2624097"/>
          </a:xfr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725885" y="161198"/>
            <a:ext cx="9997440" cy="1143000"/>
          </a:xfrm>
        </p:spPr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Endogena teorija- rozeta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1793539" y="2449032"/>
            <a:ext cx="9875520" cy="235605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Ø"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KAMENU</a:t>
            </a:r>
          </a:p>
          <a:p>
            <a:pPr algn="ctr">
              <a:buFont typeface="Wingdings" pitchFamily="2" charset="2"/>
              <a:buChar char="Ø"/>
            </a:pPr>
            <a:r>
              <a:rPr lang="hr-H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RUKOPISU</a:t>
            </a:r>
          </a:p>
          <a:p>
            <a:pPr algn="ctr">
              <a:buFont typeface="Wingdings" pitchFamily="2" charset="2"/>
              <a:buChar char="Ø"/>
            </a:pPr>
            <a:r>
              <a:rPr lang="hr-H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TISKU</a:t>
            </a:r>
            <a:endParaRPr lang="hr-H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GLAGOLJIČNA BAŠTINA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 descr="500px-Glagolitic_Letter_Square_Izh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1205" y="5570298"/>
            <a:ext cx="1850796" cy="1287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44738" y="0"/>
            <a:ext cx="9997440" cy="1143000"/>
          </a:xfrm>
        </p:spPr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Glagoljica u kamenu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lika 6" descr="HE6_01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4702" y="1243021"/>
            <a:ext cx="4622334" cy="2185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Slika 7" descr="Plominski_natp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5104" y="1168518"/>
            <a:ext cx="3205115" cy="4275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lika 8" descr="500px-Glagolitic_Letter_Square_I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24955" y="5684363"/>
            <a:ext cx="1467046" cy="1173637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1781667" y="5750350"/>
            <a:ext cx="325403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hr-HR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PLOMINSKI NATPIS, </a:t>
            </a:r>
          </a:p>
          <a:p>
            <a:pPr algn="ctr"/>
            <a:r>
              <a:rPr lang="hr-HR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11. ST.</a:t>
            </a:r>
            <a:endParaRPr lang="hr-HR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10130118" y="1442301"/>
            <a:ext cx="187020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KRČKI NAPTIS, </a:t>
            </a:r>
          </a:p>
          <a:p>
            <a:pPr algn="ctr"/>
            <a:r>
              <a:rPr lang="hr-HR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11. ST.</a:t>
            </a:r>
            <a:endParaRPr lang="hr-HR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5631261" y="5978165"/>
            <a:ext cx="413408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VALUNSKA PLOČA, 11. ST.</a:t>
            </a:r>
            <a:endParaRPr lang="hr-HR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Slika 12" descr="valu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22708" y="3792071"/>
            <a:ext cx="4628701" cy="1952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867010" y="236931"/>
            <a:ext cx="99974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Bašćanska ploča- “dragi kamen hrvatskog jezika”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 descr="Crkva_sv_Lucije_Jurandvor_Bascanska_ploca_14092012_7_roberta_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6374" y="1494703"/>
            <a:ext cx="6898423" cy="5208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 descr="500px-Glagolitic_Letter_Square_Djervi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16619" y="5590095"/>
            <a:ext cx="1775381" cy="1267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43815" y="157778"/>
            <a:ext cx="9997440" cy="1143000"/>
          </a:xfrm>
        </p:spPr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Glagoljica u rukopisu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 descr="KLOČEV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9462" y="1138373"/>
            <a:ext cx="3632972" cy="4581254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7873268" y="5910606"/>
            <a:ext cx="363593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hr-HR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KLOČEV GLAGOLJAŠ, </a:t>
            </a:r>
          </a:p>
          <a:p>
            <a:pPr algn="ctr"/>
            <a:r>
              <a:rPr lang="hr-HR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11. ST.</a:t>
            </a:r>
            <a:endParaRPr lang="hr-HR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Slika 6" descr="x_k05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1771" y="1348762"/>
            <a:ext cx="6015147" cy="4160476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2226614" y="5740925"/>
            <a:ext cx="368677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hr-HR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KIJEVSKI LISTIĆ, 10.ST.</a:t>
            </a:r>
            <a:endParaRPr lang="hr-HR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zervirano mjesto sadržaja 10" descr="razvod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7257529" y="1193400"/>
            <a:ext cx="3234504" cy="4858608"/>
          </a:xfrm>
        </p:spPr>
      </p:pic>
      <p:sp>
        <p:nvSpPr>
          <p:cNvPr id="9" name="Rezervirano mjesto teksta 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Istarski razvod, 13./14.st.</a:t>
            </a:r>
            <a:endParaRPr lang="hr-HR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Rezervirano mjesto sadržaja 5" descr="vinodol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185732" y="1233967"/>
            <a:ext cx="3480535" cy="4940590"/>
          </a:xfrm>
        </p:spPr>
      </p:pic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Vinodolski zakonik, 1288.g.</a:t>
            </a:r>
            <a:endParaRPr lang="hr-H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619125" y="6031637"/>
            <a:ext cx="10972800" cy="826363"/>
          </a:xfrm>
        </p:spPr>
        <p:txBody>
          <a:bodyPr/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Pravni spomenici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novakob mis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34724" y="317739"/>
            <a:ext cx="3839110" cy="5254657"/>
          </a:xfrm>
        </p:spPr>
      </p:pic>
      <p:pic>
        <p:nvPicPr>
          <p:cNvPr id="6" name="Rezervirano mjesto sadržaja 5" descr="294px-Hrvoje's_missal_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616100" y="292231"/>
            <a:ext cx="2692908" cy="549573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441577" y="536792"/>
            <a:ext cx="2976282" cy="1143000"/>
          </a:xfrm>
        </p:spPr>
        <p:txBody>
          <a:bodyPr>
            <a:normAutofit/>
          </a:bodyPr>
          <a:lstStyle/>
          <a:p>
            <a:pPr algn="ctr"/>
            <a:r>
              <a:rPr lang="hr-H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MISALI</a:t>
            </a:r>
            <a:endParaRPr lang="hr-H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8561425" y="5891752"/>
            <a:ext cx="277755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hr-HR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HRVOJEV MISAL,</a:t>
            </a:r>
          </a:p>
          <a:p>
            <a:pPr algn="ctr"/>
            <a:r>
              <a:rPr lang="hr-HR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1404.G.</a:t>
            </a:r>
            <a:endParaRPr lang="hr-HR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2097317" y="5704644"/>
            <a:ext cx="2845266" cy="83099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NOVAKOV MISAL,</a:t>
            </a:r>
          </a:p>
          <a:p>
            <a:pPr algn="ctr"/>
            <a:r>
              <a:rPr lang="hr-HR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1368.G.</a:t>
            </a:r>
            <a:endParaRPr lang="hr-HR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0158" y="1102981"/>
            <a:ext cx="10671842" cy="575501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r-HR" sz="2800" dirty="0" smtClean="0"/>
              <a:t>Kravata i glagoljica</a:t>
            </a:r>
          </a:p>
          <a:p>
            <a:pPr lvl="0"/>
            <a:r>
              <a:rPr lang="hr-HR" sz="2800" dirty="0" smtClean="0"/>
              <a:t>Popularizacija glagoljice</a:t>
            </a:r>
          </a:p>
          <a:p>
            <a:pPr lvl="0"/>
            <a:r>
              <a:rPr lang="hr-HR" sz="2800" dirty="0" smtClean="0"/>
              <a:t>Glagoljica-simbol hrvatskog nacionalnog identiteta</a:t>
            </a:r>
          </a:p>
          <a:p>
            <a:pPr lvl="0"/>
            <a:r>
              <a:rPr lang="hr-HR" sz="2800" dirty="0" smtClean="0"/>
              <a:t>Osnovno o glagoljici</a:t>
            </a:r>
          </a:p>
          <a:p>
            <a:r>
              <a:rPr lang="hr-HR" sz="2800" dirty="0" smtClean="0"/>
              <a:t>Konstantin i Metoda- Sveta Braća</a:t>
            </a:r>
          </a:p>
          <a:p>
            <a:pPr lvl="0"/>
            <a:r>
              <a:rPr lang="hr-HR" sz="2800" dirty="0" smtClean="0"/>
              <a:t>Teorije o postanku</a:t>
            </a:r>
          </a:p>
          <a:p>
            <a:pPr lvl="0"/>
            <a:r>
              <a:rPr lang="hr-HR" sz="2800" dirty="0" smtClean="0"/>
              <a:t>Glagoljska baština</a:t>
            </a:r>
          </a:p>
          <a:p>
            <a:pPr lvl="1"/>
            <a:r>
              <a:rPr lang="hr-HR" dirty="0" smtClean="0"/>
              <a:t>u kamenu</a:t>
            </a:r>
          </a:p>
          <a:p>
            <a:pPr lvl="1"/>
            <a:r>
              <a:rPr lang="hr-HR" dirty="0" smtClean="0"/>
              <a:t>u rukopisu</a:t>
            </a:r>
          </a:p>
          <a:p>
            <a:pPr lvl="1"/>
            <a:r>
              <a:rPr lang="hr-HR" dirty="0" smtClean="0"/>
              <a:t>u tisku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hr-HR" sz="2800" dirty="0" smtClean="0"/>
              <a:t>Aleja glagoljaša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hr-HR" dirty="0" smtClean="0"/>
              <a:t>Zanimljivosti o glagoljici</a:t>
            </a:r>
            <a:endParaRPr lang="hr-HR" sz="2800" dirty="0" smtClean="0"/>
          </a:p>
          <a:p>
            <a:pPr>
              <a:buFont typeface="Arial" pitchFamily="34" charset="0"/>
              <a:buChar char="•"/>
            </a:pPr>
            <a:r>
              <a:rPr lang="hr-HR" sz="2800" dirty="0" smtClean="0"/>
              <a:t>Ustanove, društva časopisi koji se bave glagoljicom</a:t>
            </a:r>
          </a:p>
          <a:p>
            <a:pPr lvl="0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97603" y="0"/>
            <a:ext cx="9997440" cy="1143000"/>
          </a:xfrm>
        </p:spPr>
        <p:txBody>
          <a:bodyPr>
            <a:normAutofit/>
          </a:bodyPr>
          <a:lstStyle/>
          <a:p>
            <a:pPr algn="ctr"/>
            <a:r>
              <a:rPr lang="hr-H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Sadržaj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 descr="500px-Glagolitic_Letter_Square_Buky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08024" y="5581426"/>
            <a:ext cx="1783976" cy="127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332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poklonstvo kraljeva_Hrvojev mis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9480" y="1120588"/>
            <a:ext cx="4019085" cy="4171488"/>
          </a:xfr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663132" y="0"/>
            <a:ext cx="9997440" cy="1143000"/>
          </a:xfrm>
        </p:spPr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Hrvojev misal, 1404.g.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1712259" y="5445622"/>
            <a:ext cx="9816353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Minijatura Poklonstvo kraljeva s prikazom arhitekture grada Splita- zidine Palače i zvonik svetog Duje-</a:t>
            </a:r>
          </a:p>
          <a:p>
            <a:pPr algn="ctr"/>
            <a:r>
              <a:rPr lang="hr-HR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najstariji prikaz Splita</a:t>
            </a:r>
            <a:endParaRPr lang="hr-HR" sz="2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Inicijali, minijature, iluminacija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Rezervirano mjesto sadržaja 5" descr="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610075" y="1453450"/>
            <a:ext cx="3224212" cy="5102225"/>
          </a:xfrm>
        </p:spPr>
      </p:pic>
      <p:pic>
        <p:nvPicPr>
          <p:cNvPr id="9" name="Slika 8" descr="rznov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3707" y="1298543"/>
            <a:ext cx="4771316" cy="3415324"/>
          </a:xfrm>
          <a:prstGeom prst="rect">
            <a:avLst/>
          </a:prstGeom>
        </p:spPr>
      </p:pic>
      <p:pic>
        <p:nvPicPr>
          <p:cNvPr id="12" name="Slika 11" descr="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0094" y="5046677"/>
            <a:ext cx="4936503" cy="1542657"/>
          </a:xfrm>
          <a:prstGeom prst="rect">
            <a:avLst/>
          </a:prstGeom>
        </p:spPr>
      </p:pic>
      <p:pic>
        <p:nvPicPr>
          <p:cNvPr id="11" name="Slika 10" descr="Slik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480270">
            <a:off x="2550799" y="2403408"/>
            <a:ext cx="1889449" cy="3429000"/>
          </a:xfrm>
          <a:prstGeom prst="rect">
            <a:avLst/>
          </a:prstGeom>
        </p:spPr>
      </p:pic>
      <p:pic>
        <p:nvPicPr>
          <p:cNvPr id="13" name="Slika 12" descr="Prvi vrbnički mis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3164" y="1797424"/>
            <a:ext cx="2504722" cy="2916398"/>
          </a:xfrm>
          <a:prstGeom prst="rect">
            <a:avLst/>
          </a:prstGeom>
        </p:spPr>
      </p:pic>
      <p:pic>
        <p:nvPicPr>
          <p:cNvPr id="10" name="Slika 9" descr="Slika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777042">
            <a:off x="7333299" y="2341456"/>
            <a:ext cx="1938528" cy="3179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>
          <a:xfrm>
            <a:off x="6469099" y="1561707"/>
            <a:ext cx="5397662" cy="4663440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Pisar Berlinskog misala Bartol </a:t>
            </a:r>
            <a:r>
              <a:rPr lang="hr-HR" dirty="0" err="1" smtClean="0"/>
              <a:t>Krbavac</a:t>
            </a:r>
            <a:endParaRPr lang="hr-HR" dirty="0" smtClean="0"/>
          </a:p>
          <a:p>
            <a:r>
              <a:rPr lang="hr-HR" dirty="0" smtClean="0"/>
              <a:t>„ </a:t>
            </a:r>
            <a:r>
              <a:rPr lang="hr-HR" dirty="0" smtClean="0">
                <a:solidFill>
                  <a:srgbClr val="C00000"/>
                </a:solidFill>
              </a:rPr>
              <a:t>Ja maleni Bartol kome je zemlja mati, kuća grob, bogatstvo grijesi, pisah ove knjige</a:t>
            </a:r>
            <a:r>
              <a:rPr lang="hr-HR" dirty="0" smtClean="0"/>
              <a:t> …“</a:t>
            </a:r>
          </a:p>
          <a:p>
            <a:endParaRPr lang="hr-HR" dirty="0"/>
          </a:p>
        </p:txBody>
      </p:sp>
      <p:pic>
        <p:nvPicPr>
          <p:cNvPr id="8" name="Rezervirano mjesto sadržaja 7" descr="Vincent_of_Beauvais_Royal14EIf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69738" y="1517717"/>
            <a:ext cx="4451676" cy="4920792"/>
          </a:xfr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806568" y="211567"/>
            <a:ext cx="9997440" cy="1143000"/>
          </a:xfrm>
        </p:spPr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Pisari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 descr="500px-Glagolitic_Letter_Square_Kako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54326" y="5611149"/>
            <a:ext cx="1615126" cy="12468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914144" y="1372384"/>
            <a:ext cx="9997440" cy="5122683"/>
          </a:xfrm>
        </p:spPr>
        <p:txBody>
          <a:bodyPr>
            <a:normAutofit fontScale="92500" lnSpcReduction="1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hr-HR" dirty="0" smtClean="0"/>
              <a:t>Misal po zakonu rimskog dvora, ?, 1483.g.</a:t>
            </a:r>
          </a:p>
          <a:p>
            <a:pPr marL="596646" indent="-514350">
              <a:buFont typeface="+mj-lt"/>
              <a:buAutoNum type="arabicPeriod"/>
            </a:pPr>
            <a:r>
              <a:rPr lang="hr-HR" dirty="0" smtClean="0"/>
              <a:t>Brevijar po zakonu rimskog dvora, Kosinj, 1491.g.</a:t>
            </a:r>
          </a:p>
          <a:p>
            <a:pPr marL="596646" indent="-514350">
              <a:buFont typeface="+mj-lt"/>
              <a:buAutoNum type="arabicPeriod"/>
            </a:pPr>
            <a:r>
              <a:rPr lang="hr-HR" dirty="0" err="1" smtClean="0"/>
              <a:t>Ispovid</a:t>
            </a:r>
            <a:r>
              <a:rPr lang="hr-HR" dirty="0" smtClean="0"/>
              <a:t> </a:t>
            </a:r>
            <a:r>
              <a:rPr lang="hr-HR" dirty="0" err="1" smtClean="0"/>
              <a:t>ku</a:t>
            </a:r>
            <a:r>
              <a:rPr lang="hr-HR" dirty="0" smtClean="0"/>
              <a:t> e </a:t>
            </a:r>
            <a:r>
              <a:rPr lang="hr-HR" dirty="0" err="1" smtClean="0"/>
              <a:t>vsaki</a:t>
            </a:r>
            <a:r>
              <a:rPr lang="hr-HR" dirty="0" smtClean="0"/>
              <a:t> </a:t>
            </a:r>
            <a:r>
              <a:rPr lang="hr-HR" dirty="0" err="1" smtClean="0"/>
              <a:t>krstjanini</a:t>
            </a:r>
            <a:r>
              <a:rPr lang="hr-HR" dirty="0" smtClean="0"/>
              <a:t> držan </a:t>
            </a:r>
            <a:r>
              <a:rPr lang="hr-HR" dirty="0" err="1" smtClean="0"/>
              <a:t>imiti</a:t>
            </a:r>
            <a:r>
              <a:rPr lang="hr-HR" dirty="0" smtClean="0"/>
              <a:t> i naučiti, Venecija, 1492.g.</a:t>
            </a:r>
          </a:p>
          <a:p>
            <a:pPr marL="596646" indent="-514350">
              <a:buFont typeface="+mj-lt"/>
              <a:buAutoNum type="arabicPeriod"/>
            </a:pPr>
            <a:r>
              <a:rPr lang="hr-HR" dirty="0" smtClean="0"/>
              <a:t>Brevijar (Blaž </a:t>
            </a:r>
            <a:r>
              <a:rPr lang="hr-HR" dirty="0" err="1" smtClean="0"/>
              <a:t>Baromić</a:t>
            </a:r>
            <a:r>
              <a:rPr lang="hr-HR" dirty="0" smtClean="0"/>
              <a:t>), Venecija, 1493.g.</a:t>
            </a:r>
          </a:p>
          <a:p>
            <a:pPr marL="596646" indent="-514350">
              <a:buFont typeface="+mj-lt"/>
              <a:buAutoNum type="arabicPeriod"/>
            </a:pPr>
            <a:r>
              <a:rPr lang="hr-HR" dirty="0" smtClean="0"/>
              <a:t>Senjski misal, Senj, 1494.g.</a:t>
            </a:r>
          </a:p>
          <a:p>
            <a:pPr marL="596646" indent="-514350">
              <a:buFont typeface="+mj-lt"/>
              <a:buAutoNum type="arabicPeriod"/>
            </a:pPr>
            <a:r>
              <a:rPr lang="hr-HR" dirty="0" err="1" smtClean="0"/>
              <a:t>Spovid</a:t>
            </a:r>
            <a:r>
              <a:rPr lang="hr-HR" dirty="0" smtClean="0"/>
              <a:t> </a:t>
            </a:r>
            <a:r>
              <a:rPr lang="hr-HR" dirty="0" err="1" smtClean="0"/>
              <a:t>općena</a:t>
            </a:r>
            <a:r>
              <a:rPr lang="hr-HR" dirty="0" smtClean="0"/>
              <a:t>, Senj, 1496.g.</a:t>
            </a:r>
          </a:p>
          <a:p>
            <a:pPr marL="596646" indent="-514350">
              <a:buFont typeface="+mj-lt"/>
              <a:buAutoNum type="arabicPeriod"/>
            </a:pPr>
            <a:r>
              <a:rPr lang="hr-HR" dirty="0" smtClean="0"/>
              <a:t>Molitvenik,?, 1490.g.?</a:t>
            </a:r>
          </a:p>
          <a:p>
            <a:pPr marL="596646" indent="-514350">
              <a:buFont typeface="+mj-lt"/>
              <a:buAutoNum type="arabicPeriod"/>
            </a:pPr>
            <a:r>
              <a:rPr lang="hr-HR" dirty="0" err="1" smtClean="0"/>
              <a:t>Oficij</a:t>
            </a:r>
            <a:r>
              <a:rPr lang="hr-HR" dirty="0" smtClean="0"/>
              <a:t>,?, 1490.g.?</a:t>
            </a:r>
          </a:p>
          <a:p>
            <a:pPr marL="596646" indent="-514350">
              <a:buFont typeface="+mj-lt"/>
              <a:buAutoNum type="arabicPeriod"/>
            </a:pPr>
            <a:r>
              <a:rPr lang="hr-HR" dirty="0" smtClean="0"/>
              <a:t>Lekcionar Bernardina Splićanina, Venecija, 1495.g.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inkunabula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1483ns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0557" y="1374742"/>
            <a:ext cx="9698182" cy="4800600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14144" y="208651"/>
            <a:ext cx="99974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Misal po zakonu rimskog dvora, 1483.g.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833462" y="1553135"/>
            <a:ext cx="9997440" cy="3751729"/>
          </a:xfrm>
        </p:spPr>
        <p:txBody>
          <a:bodyPr/>
          <a:lstStyle/>
          <a:p>
            <a:pPr algn="ctr">
              <a:buNone/>
            </a:pPr>
            <a:r>
              <a:rPr lang="hr-HR" b="1" dirty="0" smtClean="0">
                <a:solidFill>
                  <a:srgbClr val="C00000"/>
                </a:solidFill>
              </a:rPr>
              <a:t>Vita, </a:t>
            </a:r>
            <a:r>
              <a:rPr lang="hr-HR" b="1" dirty="0" err="1" smtClean="0">
                <a:solidFill>
                  <a:srgbClr val="C00000"/>
                </a:solidFill>
              </a:rPr>
              <a:t>vita</a:t>
            </a:r>
            <a:r>
              <a:rPr lang="hr-HR" b="1" dirty="0" smtClean="0">
                <a:solidFill>
                  <a:srgbClr val="C00000"/>
                </a:solidFill>
              </a:rPr>
              <a:t>. Štampa naša gori </a:t>
            </a:r>
            <a:r>
              <a:rPr lang="hr-HR" b="1" dirty="0" err="1" smtClean="0">
                <a:solidFill>
                  <a:srgbClr val="C00000"/>
                </a:solidFill>
              </a:rPr>
              <a:t>gre</a:t>
            </a:r>
            <a:r>
              <a:rPr lang="hr-HR" b="1" dirty="0" smtClean="0">
                <a:solidFill>
                  <a:srgbClr val="C00000"/>
                </a:solidFill>
              </a:rPr>
              <a:t>.</a:t>
            </a:r>
            <a:endParaRPr lang="hr-HR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hr-HR" b="1" dirty="0" smtClean="0">
                <a:solidFill>
                  <a:srgbClr val="C00000"/>
                </a:solidFill>
              </a:rPr>
              <a:t>tako ja </a:t>
            </a:r>
            <a:r>
              <a:rPr lang="hr-HR" b="1" dirty="0" err="1" smtClean="0">
                <a:solidFill>
                  <a:srgbClr val="C00000"/>
                </a:solidFill>
              </a:rPr>
              <a:t>oću</a:t>
            </a:r>
            <a:r>
              <a:rPr lang="hr-HR" b="1" dirty="0" smtClean="0">
                <a:solidFill>
                  <a:srgbClr val="C00000"/>
                </a:solidFill>
              </a:rPr>
              <a:t> da naša gori </a:t>
            </a:r>
            <a:r>
              <a:rPr lang="hr-HR" b="1" dirty="0" err="1" smtClean="0">
                <a:solidFill>
                  <a:srgbClr val="C00000"/>
                </a:solidFill>
              </a:rPr>
              <a:t>gre</a:t>
            </a:r>
            <a:r>
              <a:rPr lang="hr-HR" b="1" dirty="0" smtClean="0">
                <a:solidFill>
                  <a:srgbClr val="C00000"/>
                </a:solidFill>
              </a:rPr>
              <a:t>.</a:t>
            </a:r>
            <a:endParaRPr lang="hr-HR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hr-HR" b="1" dirty="0" smtClean="0"/>
              <a:t>1482. </a:t>
            </a:r>
            <a:r>
              <a:rPr lang="hr-HR" b="1" dirty="0" err="1" smtClean="0"/>
              <a:t>meseca</a:t>
            </a:r>
            <a:r>
              <a:rPr lang="hr-HR" b="1" dirty="0" smtClean="0"/>
              <a:t> </a:t>
            </a:r>
            <a:r>
              <a:rPr lang="hr-HR" b="1" dirty="0" err="1" smtClean="0"/>
              <a:t>ijuna</a:t>
            </a:r>
            <a:r>
              <a:rPr lang="hr-HR" b="1" dirty="0" smtClean="0"/>
              <a:t> 26. dni</a:t>
            </a:r>
            <a:endParaRPr lang="hr-HR" dirty="0" smtClean="0"/>
          </a:p>
          <a:p>
            <a:pPr algn="ctr">
              <a:buNone/>
            </a:pPr>
            <a:r>
              <a:rPr lang="hr-HR" b="1" dirty="0" smtClean="0"/>
              <a:t>to </a:t>
            </a:r>
            <a:r>
              <a:rPr lang="hr-HR" b="1" dirty="0" err="1" smtClean="0"/>
              <a:t>be</a:t>
            </a:r>
            <a:r>
              <a:rPr lang="hr-HR" b="1" dirty="0" smtClean="0"/>
              <a:t> pisano v grade Izule</a:t>
            </a:r>
            <a:endParaRPr lang="hr-HR" dirty="0" smtClean="0"/>
          </a:p>
          <a:p>
            <a:pPr algn="ctr">
              <a:buNone/>
            </a:pPr>
            <a:r>
              <a:rPr lang="hr-HR" b="1" dirty="0" smtClean="0"/>
              <a:t>To </a:t>
            </a:r>
            <a:r>
              <a:rPr lang="hr-HR" b="1" dirty="0" err="1" smtClean="0"/>
              <a:t>pisa</a:t>
            </a:r>
            <a:r>
              <a:rPr lang="hr-HR" b="1" dirty="0" smtClean="0"/>
              <a:t> Juri </a:t>
            </a:r>
            <a:r>
              <a:rPr lang="hr-HR" b="1" dirty="0" err="1" smtClean="0"/>
              <a:t>žakan</a:t>
            </a:r>
            <a:r>
              <a:rPr lang="hr-HR" b="1" dirty="0" smtClean="0"/>
              <a:t> iz </a:t>
            </a:r>
            <a:r>
              <a:rPr lang="hr-HR" b="1" dirty="0" err="1" smtClean="0"/>
              <a:t>Roča</a:t>
            </a:r>
            <a:endParaRPr lang="hr-HR" dirty="0" smtClean="0"/>
          </a:p>
          <a:p>
            <a:pPr algn="ctr">
              <a:buNone/>
            </a:pPr>
            <a:r>
              <a:rPr lang="hr-HR" b="1" dirty="0" smtClean="0"/>
              <a:t>Bog mu </a:t>
            </a:r>
            <a:r>
              <a:rPr lang="hr-HR" b="1" dirty="0" err="1" smtClean="0"/>
              <a:t>pomogal</a:t>
            </a:r>
            <a:r>
              <a:rPr lang="hr-HR" b="1" dirty="0" smtClean="0"/>
              <a:t> i </a:t>
            </a:r>
            <a:r>
              <a:rPr lang="hr-HR" b="1" dirty="0" err="1" smtClean="0"/>
              <a:t>vsem</a:t>
            </a:r>
            <a:r>
              <a:rPr lang="hr-HR" b="1" dirty="0" smtClean="0"/>
              <a:t> </a:t>
            </a:r>
            <a:r>
              <a:rPr lang="hr-HR" b="1" dirty="0" err="1" smtClean="0"/>
              <a:t>ki</a:t>
            </a:r>
            <a:r>
              <a:rPr lang="hr-HR" b="1" dirty="0" smtClean="0"/>
              <a:t> mu dobro ote.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Žakan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Jurij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iz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Roča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00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7387" y="1623767"/>
            <a:ext cx="10290849" cy="3044857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Prva glagoljska početnica, 1527.g.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445347" y="4817096"/>
            <a:ext cx="105549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smtClean="0"/>
              <a:t>Na dnu prve stranice početnice nalazi se prikaz školske obuke: pred učiteljem koji sjedi za pultom (desno), i upraviteljem, koji stoji i promatra (lijevo), pred đacima koji su, (…), korepetitor “po goloj” udara bičem nekog nesretnika.</a:t>
            </a:r>
            <a:endParaRPr lang="hr-HR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800px-Glago_Table_2006-08-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92403" y="1600200"/>
            <a:ext cx="4876800" cy="3657600"/>
          </a:xfrm>
        </p:spPr>
      </p:pic>
      <p:pic>
        <p:nvPicPr>
          <p:cNvPr id="6" name="Rezervirano mjesto sadržaja 5" descr="Aleja_karta_6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02175" y="91911"/>
            <a:ext cx="3315383" cy="6766089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096000" y="274320"/>
            <a:ext cx="5815584" cy="1143000"/>
          </a:xfrm>
        </p:spPr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Aleja glagoljaša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6501353" y="5443683"/>
            <a:ext cx="370159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STOL ĆIRILA I METODA</a:t>
            </a:r>
            <a:endParaRPr lang="hr-H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Slika 8" descr="500px-Glagolitic_Letter_Square_Ljudije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97765" y="5599522"/>
            <a:ext cx="1794235" cy="1258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465910" y="1322295"/>
            <a:ext cx="5024537" cy="5096435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Godine 1248. papa </a:t>
            </a:r>
            <a:r>
              <a:rPr lang="hr-HR" dirty="0" err="1" smtClean="0"/>
              <a:t>Inocent</a:t>
            </a:r>
            <a:r>
              <a:rPr lang="hr-HR" dirty="0" smtClean="0"/>
              <a:t> IV. dao je Hrvatima dopuštenje za upotrebu glagoljice u liturgijske svrhe. Hrvati su imali iznimnu mogućnost slušati riječ Božju na posve razumljivom jeziku za razliku od drugih naroda Europe.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Zanimljivosti o glagoljici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lika 6" descr="Pope-Innocent-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0644" y="1519021"/>
            <a:ext cx="3513794" cy="4419866"/>
          </a:xfrm>
          <a:prstGeom prst="rect">
            <a:avLst/>
          </a:prstGeom>
        </p:spPr>
      </p:pic>
      <p:pic>
        <p:nvPicPr>
          <p:cNvPr id="8" name="Slika 7" descr="500px-Glagolitic_Letter_Square_Myslite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1205" y="5513109"/>
            <a:ext cx="1850796" cy="1344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510734" y="1335741"/>
            <a:ext cx="4414938" cy="3245686"/>
          </a:xfrm>
        </p:spPr>
        <p:txBody>
          <a:bodyPr>
            <a:normAutofit/>
          </a:bodyPr>
          <a:lstStyle/>
          <a:p>
            <a:r>
              <a:rPr lang="hr-HR" dirty="0" smtClean="0"/>
              <a:t>Najveća glagoljska knjiga je </a:t>
            </a:r>
            <a:r>
              <a:rPr lang="hr-HR" dirty="0" err="1" smtClean="0"/>
              <a:t>Grdovićev</a:t>
            </a:r>
            <a:r>
              <a:rPr lang="hr-HR" dirty="0" smtClean="0"/>
              <a:t> zbornik s početka18. stoljeća. Knjiga ima više od 1500 stranica i teška je 20 kg.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837343" y="193955"/>
            <a:ext cx="9997440" cy="1143000"/>
          </a:xfrm>
        </p:spPr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Zanimljivosti o glagoljici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lika 5" descr="gr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3288" y="1456834"/>
            <a:ext cx="4370141" cy="3944332"/>
          </a:xfrm>
          <a:prstGeom prst="rect">
            <a:avLst/>
          </a:prstGeom>
        </p:spPr>
      </p:pic>
      <p:pic>
        <p:nvPicPr>
          <p:cNvPr id="7" name="Slika 6" descr="500px-Glagolitic_Letter_Square_Nashi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07193" y="5550817"/>
            <a:ext cx="1784808" cy="13071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500px-Glagolitic_Letter_Square_Vede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61811" y="5543753"/>
            <a:ext cx="1730189" cy="1314245"/>
          </a:xfr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757082" y="229496"/>
            <a:ext cx="10082785" cy="1143000"/>
          </a:xfrm>
        </p:spPr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Kravata i glagoljica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Rezervirano mjesto sadržaja 5" descr="Kravata-HB7-500x5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42650" y="1554853"/>
            <a:ext cx="4776914" cy="4711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73153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424044" y="1293090"/>
            <a:ext cx="5410389" cy="5296246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Knjige su u vrijeme početka tiskarstva bile vrlo skupe jer je materijal pisanje bio izuzetno dragocjen. Za izradbu pergamene od oderanih i prepariranih ovčjih koža za Brevijar Vida Omišljanina trebalo je 117 ovaca- to su gotovo tri stada po 40 ovaca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878285" y="176027"/>
            <a:ext cx="9997440" cy="1143000"/>
          </a:xfrm>
        </p:spPr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Zanimljivosti o glagoljici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lika 6" descr="500px-Glagolitic_Letter_Square_Onu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1204" y="5561814"/>
            <a:ext cx="2194089" cy="1296186"/>
          </a:xfrm>
          <a:prstGeom prst="rect">
            <a:avLst/>
          </a:prstGeom>
        </p:spPr>
      </p:pic>
      <p:pic>
        <p:nvPicPr>
          <p:cNvPr id="6" name="Slika 5" descr="parableofsheep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64188" y="1465728"/>
            <a:ext cx="4428565" cy="3644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501769" y="1358153"/>
            <a:ext cx="5114184" cy="493507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Postoji legenda da su se na glagoljskoj knjizi zvanoj </a:t>
            </a:r>
            <a:r>
              <a:rPr lang="hr-HR" dirty="0" err="1" smtClean="0"/>
              <a:t>Reimski</a:t>
            </a:r>
            <a:r>
              <a:rPr lang="hr-HR" dirty="0" smtClean="0"/>
              <a:t> evanđelistar francuski kraljevi stoljećima prisezali prilikom krunidbe. Danas knjiga predstavlja najveću dragocjenost Gradske knjižnice u </a:t>
            </a:r>
            <a:r>
              <a:rPr lang="hr-HR" dirty="0" err="1" smtClean="0"/>
              <a:t>Reimsu</a:t>
            </a:r>
            <a:r>
              <a:rPr lang="hr-HR" dirty="0" smtClean="0"/>
              <a:t> </a:t>
            </a:r>
            <a:r>
              <a:rPr lang="hr-HR" dirty="0" err="1" smtClean="0"/>
              <a:t>u</a:t>
            </a:r>
            <a:r>
              <a:rPr lang="hr-HR" dirty="0" smtClean="0"/>
              <a:t> Francuskoj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878285" y="176027"/>
            <a:ext cx="9997440" cy="1143000"/>
          </a:xfrm>
        </p:spPr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Zanimljivosti o glagoljici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lika 6" descr="rei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2631" y="1367118"/>
            <a:ext cx="5290427" cy="3554506"/>
          </a:xfrm>
          <a:prstGeom prst="rect">
            <a:avLst/>
          </a:prstGeom>
        </p:spPr>
      </p:pic>
      <p:pic>
        <p:nvPicPr>
          <p:cNvPr id="5" name="Slika 4" descr="500px-Glagolitic_Letter_Square_Pokoji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5952" y="5593976"/>
            <a:ext cx="1766047" cy="12640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788638" y="1322294"/>
            <a:ext cx="9997440" cy="3097306"/>
          </a:xfrm>
        </p:spPr>
        <p:txBody>
          <a:bodyPr/>
          <a:lstStyle/>
          <a:p>
            <a:r>
              <a:rPr lang="hr-HR" dirty="0" smtClean="0"/>
              <a:t>Glagol </a:t>
            </a:r>
            <a:r>
              <a:rPr lang="hr-HR" dirty="0" smtClean="0">
                <a:solidFill>
                  <a:srgbClr val="C00000"/>
                </a:solidFill>
              </a:rPr>
              <a:t>bubati</a:t>
            </a:r>
            <a:r>
              <a:rPr lang="hr-HR" dirty="0" smtClean="0"/>
              <a:t> dolazi iz glagoljaške nastavne prakse da se glagoljična slova uče pomoću tablice za sricanje (svaki suglasnik popraćen je samoglasnicima). Učitelj bi takvu tablu za sricanje nacrtao i uvećao te su đaci “bubali”: </a:t>
            </a:r>
            <a:r>
              <a:rPr lang="hr-HR" dirty="0" err="1" smtClean="0"/>
              <a:t>ba</a:t>
            </a:r>
            <a:r>
              <a:rPr lang="hr-HR" dirty="0" smtClean="0"/>
              <a:t>, </a:t>
            </a:r>
            <a:r>
              <a:rPr lang="hr-HR" dirty="0" err="1" smtClean="0"/>
              <a:t>be</a:t>
            </a:r>
            <a:r>
              <a:rPr lang="hr-HR" dirty="0" smtClean="0"/>
              <a:t>, bi, </a:t>
            </a:r>
            <a:r>
              <a:rPr lang="hr-HR" dirty="0" err="1" smtClean="0"/>
              <a:t>bo</a:t>
            </a:r>
            <a:r>
              <a:rPr lang="hr-HR" dirty="0" smtClean="0"/>
              <a:t>, </a:t>
            </a:r>
            <a:r>
              <a:rPr lang="hr-HR" dirty="0" err="1" smtClean="0"/>
              <a:t>bu</a:t>
            </a:r>
            <a:r>
              <a:rPr lang="hr-HR" dirty="0" smtClean="0"/>
              <a:t>…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Bubati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914144" y="166744"/>
            <a:ext cx="9997440" cy="1143000"/>
          </a:xfrm>
        </p:spPr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Sveta Braća-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suzaštitnici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Europe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 descr="EU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7446" y="1304741"/>
            <a:ext cx="5321214" cy="2635664"/>
          </a:xfrm>
          <a:prstGeom prst="rect">
            <a:avLst/>
          </a:prstGeom>
        </p:spPr>
      </p:pic>
      <p:pic>
        <p:nvPicPr>
          <p:cNvPr id="6" name="Slika 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1800" y="4147793"/>
            <a:ext cx="3858790" cy="2567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1914144" y="208332"/>
            <a:ext cx="9997440" cy="1143000"/>
          </a:xfrm>
        </p:spPr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Sveta Braća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2318994" y="6315959"/>
            <a:ext cx="173637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MAKEDONIJA</a:t>
            </a:r>
            <a:endParaRPr lang="hr-H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Slika 8" descr="Sculpture_of_St.Cyrila_and_Metod_in_Devin,_Bratislava_-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2411" y="1338607"/>
            <a:ext cx="3605753" cy="4807671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5685222" y="6334812"/>
            <a:ext cx="146277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hr-H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SLOVAČKA</a:t>
            </a:r>
            <a:endParaRPr lang="hr-H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Slika 10" descr="češkacyril et meth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7019" y="1357460"/>
            <a:ext cx="3465023" cy="4798243"/>
          </a:xfrm>
          <a:prstGeom prst="rect">
            <a:avLst/>
          </a:prstGeom>
        </p:spPr>
      </p:pic>
      <p:sp>
        <p:nvSpPr>
          <p:cNvPr id="12" name="TekstniOkvir 11"/>
          <p:cNvSpPr txBox="1"/>
          <p:nvPr/>
        </p:nvSpPr>
        <p:spPr>
          <a:xfrm>
            <a:off x="9841584" y="6315958"/>
            <a:ext cx="99257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hr-HR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ČEŠKA</a:t>
            </a:r>
            <a:endParaRPr lang="hr-HR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Slika 12" descr="16791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64165" y="1263192"/>
            <a:ext cx="3199294" cy="48037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3812357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Staroslavenski institut</a:t>
            </a:r>
          </a:p>
          <a:p>
            <a:r>
              <a:rPr lang="hr-HR" dirty="0" smtClean="0"/>
              <a:t>Društvo prijatelja glagoljice</a:t>
            </a:r>
          </a:p>
          <a:p>
            <a:r>
              <a:rPr lang="hr-HR" dirty="0" err="1" smtClean="0"/>
              <a:t>Bašćina</a:t>
            </a:r>
            <a:endParaRPr lang="hr-HR" dirty="0" smtClean="0"/>
          </a:p>
          <a:p>
            <a:r>
              <a:rPr lang="hr-HR" dirty="0" smtClean="0"/>
              <a:t>Državna smotra Mala akademija glagoljice “</a:t>
            </a:r>
            <a:r>
              <a:rPr lang="hr-HR" dirty="0" err="1" smtClean="0"/>
              <a:t>Jurij</a:t>
            </a:r>
            <a:r>
              <a:rPr lang="hr-HR" dirty="0" smtClean="0"/>
              <a:t> </a:t>
            </a:r>
            <a:r>
              <a:rPr lang="hr-HR" dirty="0" err="1" smtClean="0"/>
              <a:t>Žakan</a:t>
            </a:r>
            <a:r>
              <a:rPr lang="hr-HR" dirty="0" smtClean="0"/>
              <a:t> iz </a:t>
            </a:r>
            <a:r>
              <a:rPr lang="hr-HR" dirty="0" err="1" smtClean="0"/>
              <a:t>Roča</a:t>
            </a:r>
            <a:r>
              <a:rPr lang="hr-HR" dirty="0" smtClean="0"/>
              <a:t>” (AZOO)</a:t>
            </a:r>
          </a:p>
          <a:p>
            <a:r>
              <a:rPr lang="hr-HR" dirty="0" smtClean="0"/>
              <a:t>Ljetna škola glagoljice na Krku</a:t>
            </a:r>
          </a:p>
          <a:p>
            <a:r>
              <a:rPr lang="hr-HR" dirty="0" smtClean="0"/>
              <a:t>….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Ustanove, društva, časopisi….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 descr="500px-Glagolitic_Letter_Square_Ritsi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81129" y="5602941"/>
            <a:ext cx="1810871" cy="1255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734532" y="1055802"/>
            <a:ext cx="10275216" cy="580219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hr-HR" sz="3400" dirty="0" smtClean="0"/>
              <a:t>Bratulić, Josip, Aleja glagoljaša, Zagreb: Znamen; Pazin: Istarsko književno društvo „Juraj Dobrila“; </a:t>
            </a:r>
            <a:r>
              <a:rPr lang="hr-HR" sz="3400" dirty="0" err="1" smtClean="0"/>
              <a:t>Roč</a:t>
            </a:r>
            <a:r>
              <a:rPr lang="hr-HR" sz="3400" dirty="0" smtClean="0"/>
              <a:t>: katedra Čakavskog sabora </a:t>
            </a:r>
            <a:r>
              <a:rPr lang="hr-HR" sz="3400" dirty="0" err="1" smtClean="0"/>
              <a:t>Roč</a:t>
            </a:r>
            <a:r>
              <a:rPr lang="hr-HR" sz="3400" dirty="0" smtClean="0"/>
              <a:t>, Zagreb, 1994. </a:t>
            </a:r>
          </a:p>
          <a:p>
            <a:pPr lvl="0"/>
            <a:r>
              <a:rPr lang="hr-HR" sz="3400" dirty="0" smtClean="0"/>
              <a:t>Bratulić, Josip, Leksikon hrvatske glagoljice, Minerva, Zagreb, 1995.</a:t>
            </a:r>
          </a:p>
          <a:p>
            <a:pPr lvl="0"/>
            <a:r>
              <a:rPr lang="hr-HR" sz="3400" dirty="0" smtClean="0"/>
              <a:t>Čunčić, Marica, Oči od </a:t>
            </a:r>
            <a:r>
              <a:rPr lang="hr-HR" sz="3400" dirty="0" err="1" smtClean="0"/>
              <a:t>slnca</a:t>
            </a:r>
            <a:r>
              <a:rPr lang="hr-HR" sz="3400" dirty="0" smtClean="0"/>
              <a:t>, misal od oblaka: izvori hrvatske pisane riječi, ŠK, Zagreb, 2003.</a:t>
            </a:r>
          </a:p>
          <a:p>
            <a:pPr lvl="0"/>
            <a:r>
              <a:rPr lang="hr-HR" sz="3400" dirty="0" smtClean="0"/>
              <a:t>Nazor, Anica, Knjiga o hrvatskoj glagoljici. Ja slovo znajući govorim…</a:t>
            </a:r>
            <a:r>
              <a:rPr lang="hr-HR" sz="3400" dirty="0" err="1" smtClean="0"/>
              <a:t>Erasmus</a:t>
            </a:r>
            <a:r>
              <a:rPr lang="hr-HR" sz="3400" dirty="0" smtClean="0"/>
              <a:t> naklada, 2008.</a:t>
            </a:r>
          </a:p>
          <a:p>
            <a:pPr lvl="0"/>
            <a:r>
              <a:rPr lang="hr-HR" sz="3400" dirty="0" err="1" smtClean="0"/>
              <a:t>Valec</a:t>
            </a:r>
            <a:r>
              <a:rPr lang="hr-HR" sz="3400" dirty="0" smtClean="0"/>
              <a:t>-</a:t>
            </a:r>
            <a:r>
              <a:rPr lang="hr-HR" sz="3400" dirty="0" err="1" smtClean="0"/>
              <a:t>Rebić</a:t>
            </a:r>
            <a:r>
              <a:rPr lang="hr-HR" sz="3400" dirty="0" smtClean="0"/>
              <a:t>, Martina, Glagoljica za osnovce, Ljevak, Zagreb, 2013.</a:t>
            </a:r>
          </a:p>
          <a:p>
            <a:pPr lvl="0"/>
            <a:r>
              <a:rPr lang="hr-HR" sz="3400" dirty="0" smtClean="0"/>
              <a:t>Žitije Konstantina </a:t>
            </a:r>
            <a:r>
              <a:rPr lang="hr-HR" sz="3400" dirty="0" err="1" smtClean="0"/>
              <a:t>Ćirila</a:t>
            </a:r>
            <a:r>
              <a:rPr lang="hr-HR" sz="3400" dirty="0" smtClean="0"/>
              <a:t> i </a:t>
            </a:r>
            <a:r>
              <a:rPr lang="hr-HR" sz="3400" dirty="0" err="1" smtClean="0"/>
              <a:t>Metodija</a:t>
            </a:r>
            <a:r>
              <a:rPr lang="hr-HR" sz="3400" dirty="0" smtClean="0"/>
              <a:t>: </a:t>
            </a:r>
            <a:r>
              <a:rPr lang="hr-HR" sz="3400" dirty="0" err="1" smtClean="0"/>
              <a:t>i</a:t>
            </a:r>
            <a:r>
              <a:rPr lang="hr-HR" sz="3400" dirty="0" smtClean="0"/>
              <a:t> druga vrela, preveo i protumačio Josip Bratulić, Kršćanska sadašnjost, Zagreb, 1992.</a:t>
            </a:r>
          </a:p>
          <a:p>
            <a:pPr lvl="0"/>
            <a:r>
              <a:rPr lang="hr-HR" sz="3400" u="sng" dirty="0" smtClean="0">
                <a:hlinkClick r:id="rId2"/>
              </a:rPr>
              <a:t>http://webograd.tportal.hr/Miha29/glagoljica</a:t>
            </a:r>
            <a:endParaRPr lang="hr-HR" sz="3400" dirty="0" smtClean="0"/>
          </a:p>
          <a:p>
            <a:pPr lvl="0"/>
            <a:r>
              <a:rPr lang="hr-HR" sz="3400" u="sng" dirty="0" smtClean="0">
                <a:hlinkClick r:id="rId3"/>
              </a:rPr>
              <a:t>http://www.croatianhistory.net/glagoljica/</a:t>
            </a:r>
            <a:r>
              <a:rPr lang="hr-HR" sz="3400" u="sng" dirty="0" err="1" smtClean="0">
                <a:hlinkClick r:id="rId3"/>
              </a:rPr>
              <a:t>glkro.html</a:t>
            </a:r>
            <a:r>
              <a:rPr lang="hr-HR" sz="3400" u="sng" dirty="0" smtClean="0">
                <a:hlinkClick r:id="rId3"/>
              </a:rPr>
              <a:t>#9</a:t>
            </a:r>
            <a:endParaRPr lang="hr-HR" sz="3400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932997" y="0"/>
            <a:ext cx="9997440" cy="1143000"/>
          </a:xfrm>
        </p:spPr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Korištena literatura i Internet stranice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10172630_521153691328419_283398423347249405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59330" y="1484306"/>
            <a:ext cx="6400800" cy="480060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904717" y="218077"/>
            <a:ext cx="9997440" cy="1143000"/>
          </a:xfrm>
        </p:spPr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Radionica izrade glagoljičkih listina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 descr="500px-Glagolitic_Letter_Square_Slovo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08025" y="5544671"/>
            <a:ext cx="1783976" cy="1313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462" y="175708"/>
            <a:ext cx="9997440" cy="1143000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Popularizacija glagoljice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Rezervirano mjesto sadržaja 6" descr="620_400_1351257519kostelic_galgoljic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66145" y="1273821"/>
            <a:ext cx="5732101" cy="3698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Rezervirano mjesto sadržaja 7" descr="500px-Glagolitic_Letter_Square_Glagoli.svg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443883" y="5549153"/>
            <a:ext cx="1748118" cy="1308847"/>
          </a:xfrm>
        </p:spPr>
      </p:pic>
      <p:pic>
        <p:nvPicPr>
          <p:cNvPr id="10" name="Slika 9" descr="ivica-kostelic-u-novu-sezonu-s-glagoljicom-na-kombinezonu-504x335-20121043-20121026154439-6d7e559fe9697828f655202255a295d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4419" y="2704067"/>
            <a:ext cx="2954318" cy="3963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9058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506071" y="1308848"/>
            <a:ext cx="10685929" cy="5549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dirty="0" smtClean="0"/>
              <a:t>Na glagoljici su:</a:t>
            </a:r>
          </a:p>
          <a:p>
            <a:r>
              <a:rPr lang="hr-HR" dirty="0" smtClean="0"/>
              <a:t>prve riječi na hrvatskom</a:t>
            </a:r>
          </a:p>
          <a:p>
            <a:r>
              <a:rPr lang="hr-HR" dirty="0" smtClean="0"/>
              <a:t>prvi hrvatski zakonik</a:t>
            </a:r>
          </a:p>
          <a:p>
            <a:r>
              <a:rPr lang="hr-HR" dirty="0" smtClean="0"/>
              <a:t>prva tiskana knjiga</a:t>
            </a:r>
          </a:p>
          <a:p>
            <a:r>
              <a:rPr lang="hr-HR" dirty="0" smtClean="0"/>
              <a:t>prva hrvatska početnica</a:t>
            </a:r>
          </a:p>
          <a:p>
            <a:r>
              <a:rPr lang="hr-HR" dirty="0" smtClean="0"/>
              <a:t>prva opća povijest svijeta na hrvatskom jeziku,</a:t>
            </a:r>
          </a:p>
          <a:p>
            <a:r>
              <a:rPr lang="hr-HR" dirty="0" smtClean="0"/>
              <a:t>od 12. do 16. stoljeća glagoljica je češće u upotrebi od latinice</a:t>
            </a:r>
          </a:p>
          <a:p>
            <a:r>
              <a:rPr lang="hr-HR" dirty="0" smtClean="0"/>
              <a:t>od 12. do 20. stoljeća Hrvati su jedini narod u Europi </a:t>
            </a:r>
          </a:p>
          <a:p>
            <a:pPr>
              <a:buNone/>
            </a:pPr>
            <a:r>
              <a:rPr lang="hr-HR" dirty="0" smtClean="0"/>
              <a:t>	koji koristi glagoljicu</a:t>
            </a:r>
          </a:p>
          <a:p>
            <a:pPr algn="ctr">
              <a:buNone/>
            </a:pPr>
            <a:r>
              <a:rPr lang="hr-HR" u="sng" dirty="0" smtClean="0"/>
              <a:t>HRVATI SU KORISTILI GLAGOLJICU TISUĆU </a:t>
            </a:r>
          </a:p>
          <a:p>
            <a:pPr algn="ctr">
              <a:buNone/>
            </a:pPr>
            <a:r>
              <a:rPr lang="hr-HR" u="sng" dirty="0" smtClean="0"/>
              <a:t>GODINA</a:t>
            </a:r>
            <a:endParaRPr lang="en-US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012" y="121920"/>
            <a:ext cx="1011864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Glagoljica- simbol hrvatskog nacionalnog identiteta- ZAŠTO?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37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564521" y="1322292"/>
            <a:ext cx="10627479" cy="5535708"/>
          </a:xfrm>
        </p:spPr>
        <p:txBody>
          <a:bodyPr>
            <a:normAutofit/>
          </a:bodyPr>
          <a:lstStyle/>
          <a:p>
            <a:r>
              <a:rPr lang="hr-HR" dirty="0" smtClean="0"/>
              <a:t>glagoljica je staroslavensko pismo nastalo u 9. stoljeću</a:t>
            </a:r>
          </a:p>
          <a:p>
            <a:r>
              <a:rPr lang="hr-HR" dirty="0" smtClean="0"/>
              <a:t>ime pisma dolazi od riječi glagoljati što znači govoriti</a:t>
            </a:r>
          </a:p>
          <a:p>
            <a:r>
              <a:rPr lang="hr-HR" dirty="0" smtClean="0"/>
              <a:t>najstarija glagoljica ima 40 slova, a ona standardna iz 14. st. ima 33 slova</a:t>
            </a:r>
          </a:p>
          <a:p>
            <a:r>
              <a:rPr lang="hr-HR" dirty="0" smtClean="0"/>
              <a:t>u glagoljici slova imaju ujedno i brojčanu vrijednost koja se označava točkicama ili titlom iznad slova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hr-HR" dirty="0" smtClean="0"/>
              <a:t>vrste glagoljice: </a:t>
            </a: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hr-HR" dirty="0" smtClean="0"/>
              <a:t>trokutasta</a:t>
            </a: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hr-HR" dirty="0" smtClean="0"/>
              <a:t>obla (bugarska)  </a:t>
            </a: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hr-HR" dirty="0" smtClean="0"/>
              <a:t>uglata (hrvatska)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66047" y="122238"/>
            <a:ext cx="10073819" cy="1143000"/>
          </a:xfrm>
        </p:spPr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Osnovno o glagoljici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Rezervirano mjesto sadržaja 5" descr="500px-Glagolitic_Letter_Square_Dobr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2846" y="5574255"/>
            <a:ext cx="1739151" cy="12837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>
          <a:xfrm>
            <a:off x="1712259" y="3890682"/>
            <a:ext cx="9867631" cy="2537012"/>
          </a:xfrm>
        </p:spPr>
        <p:txBody>
          <a:bodyPr>
            <a:normAutofit/>
          </a:bodyPr>
          <a:lstStyle/>
          <a:p>
            <a:r>
              <a:rPr lang="hr-HR" dirty="0" err="1" smtClean="0"/>
              <a:t>Ročki</a:t>
            </a:r>
            <a:r>
              <a:rPr lang="hr-HR" dirty="0" smtClean="0"/>
              <a:t> abecedarij, oko 1200.g., Crkva svetog Antuna Pustinjaka u </a:t>
            </a:r>
            <a:r>
              <a:rPr lang="hr-HR" dirty="0" err="1" smtClean="0"/>
              <a:t>Roču</a:t>
            </a:r>
            <a:endParaRPr lang="hr-HR" dirty="0" smtClean="0"/>
          </a:p>
          <a:p>
            <a:r>
              <a:rPr lang="hr-HR" dirty="0" smtClean="0"/>
              <a:t>34 </a:t>
            </a:r>
            <a:r>
              <a:rPr lang="hr-HR" dirty="0" smtClean="0"/>
              <a:t>slova</a:t>
            </a:r>
          </a:p>
          <a:p>
            <a:r>
              <a:rPr lang="hr-HR" dirty="0" smtClean="0"/>
              <a:t>Slova imaju značenje: prva četiri slova: JA SLOVO ZNAJUĆI GOVORIM (DOBRO JE ŽIVJETI NA ZEMLJI.)”</a:t>
            </a:r>
            <a:endParaRPr lang="hr-HR" dirty="0"/>
          </a:p>
        </p:txBody>
      </p:sp>
      <p:pic>
        <p:nvPicPr>
          <p:cNvPr id="6" name="Rezervirano mjesto sadržaja 5" descr="Ročki abecedarij 1200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48118" y="1286698"/>
            <a:ext cx="10299213" cy="2465032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819835" y="157778"/>
            <a:ext cx="10064854" cy="1143000"/>
          </a:xfrm>
        </p:spPr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Glagoljska azbuka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tours_gl_tablica1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46694" y="1326775"/>
            <a:ext cx="7814369" cy="5298141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61744" y="176027"/>
            <a:ext cx="9997440" cy="1143000"/>
          </a:xfrm>
        </p:spPr>
        <p:txBody>
          <a:bodyPr>
            <a:norm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Azbuka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Jurja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Slovinca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iz 14. stoljeća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 descr="500px-Glagolitic_Letter_Square_Yestu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5953" y="5611907"/>
            <a:ext cx="1766048" cy="124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Slova= brojevi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 descr="500px-Glagolitic_Letter_Square_Sha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3329" y="1905000"/>
            <a:ext cx="3810000" cy="3048000"/>
          </a:xfrm>
          <a:prstGeom prst="rect">
            <a:avLst/>
          </a:prstGeom>
        </p:spPr>
      </p:pic>
      <p:pic>
        <p:nvPicPr>
          <p:cNvPr id="5" name="Slika 4" descr="500px-Glagolitic_Letter_Square_Izhe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3730" y="2013697"/>
            <a:ext cx="3538258" cy="2830606"/>
          </a:xfrm>
          <a:prstGeom prst="rect">
            <a:avLst/>
          </a:prstGeom>
        </p:spPr>
      </p:pic>
      <p:pic>
        <p:nvPicPr>
          <p:cNvPr id="6" name="Slika 5" descr="500px-Glagolitic_Letter_Square_Glagoli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5835" y="1905000"/>
            <a:ext cx="3810000" cy="3048000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4849505" y="5934670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dirty="0" smtClean="0"/>
              <a:t>2014.g.</a:t>
            </a:r>
            <a:endParaRPr lang="hr-HR" sz="5400" dirty="0"/>
          </a:p>
        </p:txBody>
      </p:sp>
      <p:sp>
        <p:nvSpPr>
          <p:cNvPr id="9" name="Elipsa 8"/>
          <p:cNvSpPr/>
          <p:nvPr/>
        </p:nvSpPr>
        <p:spPr>
          <a:xfrm>
            <a:off x="1568824" y="3236259"/>
            <a:ext cx="349623" cy="3854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/>
          <p:cNvSpPr/>
          <p:nvPr/>
        </p:nvSpPr>
        <p:spPr>
          <a:xfrm>
            <a:off x="4482354" y="3236259"/>
            <a:ext cx="349623" cy="3854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/>
          <p:cNvSpPr/>
          <p:nvPr/>
        </p:nvSpPr>
        <p:spPr>
          <a:xfrm>
            <a:off x="8122023" y="3236259"/>
            <a:ext cx="349623" cy="3854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/>
          <p:cNvSpPr/>
          <p:nvPr/>
        </p:nvSpPr>
        <p:spPr>
          <a:xfrm>
            <a:off x="11681012" y="3236259"/>
            <a:ext cx="349623" cy="3854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3460589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nny days design template" id="{C511C1D8-A1AA-4D86-8E1C-22DF58AF86E3}" vid="{8AC03F5B-FCF1-4930-A679-CCE18055A65C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7D7ACC3-C4A3-49FB-B073-807F8134B9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TS103460589</Template>
  <TotalTime>0</TotalTime>
  <Words>1041</Words>
  <Application>Microsoft Office PowerPoint</Application>
  <PresentationFormat>Prilagođeno</PresentationFormat>
  <Paragraphs>140</Paragraphs>
  <Slides>37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37</vt:i4>
      </vt:variant>
    </vt:vector>
  </HeadingPairs>
  <TitlesOfParts>
    <vt:vector size="38" baseType="lpstr">
      <vt:lpstr>TS103460589</vt:lpstr>
      <vt:lpstr>GLAGOLJICA</vt:lpstr>
      <vt:lpstr>Sadržaj</vt:lpstr>
      <vt:lpstr>Kravata i glagoljica</vt:lpstr>
      <vt:lpstr>Popularizacija glagoljice </vt:lpstr>
      <vt:lpstr>Glagoljica- simbol hrvatskog nacionalnog identiteta- ZAŠTO?</vt:lpstr>
      <vt:lpstr>Osnovno o glagoljici</vt:lpstr>
      <vt:lpstr>Glagoljska azbuka</vt:lpstr>
      <vt:lpstr>Azbuka Jurja Slovinca iz 14. stoljeća</vt:lpstr>
      <vt:lpstr>Slova= brojevi</vt:lpstr>
      <vt:lpstr>Konstantin (Ćiril) i Metod-  Sveta Braća- slavenski apostoli</vt:lpstr>
      <vt:lpstr>Misija Svete Braće</vt:lpstr>
      <vt:lpstr>Teorije o postanku glagoljice</vt:lpstr>
      <vt:lpstr>Endogena teorija- rozeta</vt:lpstr>
      <vt:lpstr>GLAGOLJIČNA BAŠTINA</vt:lpstr>
      <vt:lpstr>Glagoljica u kamenu</vt:lpstr>
      <vt:lpstr>Bašćanska ploča- “dragi kamen hrvatskog jezika”</vt:lpstr>
      <vt:lpstr>Glagoljica u rukopisu</vt:lpstr>
      <vt:lpstr>Pravni spomenici</vt:lpstr>
      <vt:lpstr>MISALI</vt:lpstr>
      <vt:lpstr>Hrvojev misal, 1404.g.</vt:lpstr>
      <vt:lpstr>Inicijali, minijature, iluminacija</vt:lpstr>
      <vt:lpstr>Pisari</vt:lpstr>
      <vt:lpstr>9 inkunabula</vt:lpstr>
      <vt:lpstr>Misal po zakonu rimskog dvora, 1483.g.</vt:lpstr>
      <vt:lpstr>Žakan Jurij iz Roča</vt:lpstr>
      <vt:lpstr>Prva glagoljska početnica, 1527.g.</vt:lpstr>
      <vt:lpstr> Aleja glagoljaša</vt:lpstr>
      <vt:lpstr>Zanimljivosti o glagoljici</vt:lpstr>
      <vt:lpstr>Zanimljivosti o glagoljici</vt:lpstr>
      <vt:lpstr>Zanimljivosti o glagoljici</vt:lpstr>
      <vt:lpstr>Zanimljivosti o glagoljici</vt:lpstr>
      <vt:lpstr>Bubati</vt:lpstr>
      <vt:lpstr>Sveta Braća- suzaštitnici Europe</vt:lpstr>
      <vt:lpstr>Sveta Braća</vt:lpstr>
      <vt:lpstr>Ustanove, društva, časopisi….</vt:lpstr>
      <vt:lpstr>Korištena literatura i Internet stranice</vt:lpstr>
      <vt:lpstr>Radionica izrade glagoljičkih listina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2014-04-23T10:15:05Z</dcterms:created>
  <dcterms:modified xsi:type="dcterms:W3CDTF">2014-05-03T10:44:24Z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TC034605899991</vt:lpwstr>
  </property>
</Properties>
</file>