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4660"/>
  </p:normalViewPr>
  <p:slideViewPr>
    <p:cSldViewPr snapToGrid="0">
      <p:cViewPr varScale="1">
        <p:scale>
          <a:sx n="84" d="100"/>
          <a:sy n="84" d="100"/>
        </p:scale>
        <p:origin x="50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hr-HR"/>
              <a:t>Uredite stil naslova matrice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11/5/2025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hr-HR"/>
              <a:t>Uredite stil naslova matrice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923A1CC3-2375-41D4-9E03-427CAF2A4C1A}" type="datetimeFigureOut">
              <a:rPr lang="en-US" dirty="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aslov i opis">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hr-HR"/>
              <a:t>Uredite stil naslova matrice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4" name="Date Placeholder 3"/>
          <p:cNvSpPr>
            <a:spLocks noGrp="1"/>
          </p:cNvSpPr>
          <p:nvPr>
            <p:ph type="dt" sz="half" idx="10"/>
          </p:nvPr>
        </p:nvSpPr>
        <p:spPr/>
        <p:txBody>
          <a:bodyPr/>
          <a:lstStyle/>
          <a:p>
            <a:fld id="{AFF16868-8199-4C2C-A5B1-63AEE139F88E}"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 s opisom">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hr-HR"/>
              <a:t>Uredite stil naslova matrice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4" name="Date Placeholder 3"/>
          <p:cNvSpPr>
            <a:spLocks noGrp="1"/>
          </p:cNvSpPr>
          <p:nvPr>
            <p:ph type="dt" sz="half" idx="10"/>
          </p:nvPr>
        </p:nvSpPr>
        <p:spPr/>
        <p:txBody>
          <a:bodyPr/>
          <a:lstStyle/>
          <a:p>
            <a:fld id="{AAD9FF7F-6988-44CC-821B-644E70CD2F73}"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ica s naziv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hr-HR"/>
              <a:t>Uredite stil naslova matrice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5C12C299-16B2-4475-990D-751901EACC14}"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hr-HR"/>
              <a:t>Uredite stil naslova matrice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hr-HR"/>
              <a:t>Uredite stil naslova matrice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11/5/2025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hr-HR"/>
              <a:t>Uredite stil naslova matrice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hr-HR"/>
              <a:t>Uredite stil naslova matrice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hr-HR"/>
              <a:t>Uredite stil naslova matrice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F34E6425-0181-43F2-84FC-787E803FD2F8}"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a:t>Uredite stil naslova matrice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hr-HR"/>
              <a:t>Uredite stil naslova matrice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hr-HR"/>
              <a:t>Uredite stil naslova matrice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76E86A4C-8E40-4F87-A4F0-01A0687C5742}" type="datetimeFigureOut">
              <a:rPr lang="en-US" dirty="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hr-HR"/>
              <a:t>Uredite stil naslova matrice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hr-HR"/>
              <a:t>Kliknite ikonu da biste dodali  sliku</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35E72C73-2D91-4E12-BA25-F0AA0C03599B}" type="datetimeFigureOut">
              <a:rPr lang="en-US" dirty="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hr-HR"/>
              <a:t>Uredite stil naslova matrice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11/5/2025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13771" y="1219200"/>
            <a:ext cx="8825658" cy="2677648"/>
          </a:xfrm>
        </p:spPr>
        <p:txBody>
          <a:bodyPr/>
          <a:lstStyle/>
          <a:p>
            <a:pPr algn="ctr"/>
            <a:r>
              <a:rPr lang="hr-HR" dirty="0"/>
              <a:t>IZRADA ELEKTRONIČKIH SKLOPOVA</a:t>
            </a:r>
          </a:p>
        </p:txBody>
      </p:sp>
      <p:sp>
        <p:nvSpPr>
          <p:cNvPr id="3" name="Podnaslov 2"/>
          <p:cNvSpPr>
            <a:spLocks noGrp="1"/>
          </p:cNvSpPr>
          <p:nvPr>
            <p:ph type="subTitle" idx="1"/>
          </p:nvPr>
        </p:nvSpPr>
        <p:spPr>
          <a:xfrm>
            <a:off x="1683171" y="4244945"/>
            <a:ext cx="8825658" cy="861420"/>
          </a:xfrm>
        </p:spPr>
        <p:txBody>
          <a:bodyPr>
            <a:normAutofit/>
          </a:bodyPr>
          <a:lstStyle/>
          <a:p>
            <a:pPr algn="ctr"/>
            <a:r>
              <a:rPr lang="hr-HR" sz="4400" dirty="0"/>
              <a:t>TINKERCAD</a:t>
            </a:r>
          </a:p>
        </p:txBody>
      </p:sp>
    </p:spTree>
    <p:extLst>
      <p:ext uri="{BB962C8B-B14F-4D97-AF65-F5344CB8AC3E}">
        <p14:creationId xmlns:p14="http://schemas.microsoft.com/office/powerpoint/2010/main" val="387484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IZBOR KOMPONENTI</a:t>
            </a:r>
          </a:p>
        </p:txBody>
      </p:sp>
      <p:pic>
        <p:nvPicPr>
          <p:cNvPr id="4" name="Rezervirano mjesto sadržaja 3"/>
          <p:cNvPicPr>
            <a:picLocks noGrp="1" noChangeAspect="1"/>
          </p:cNvPicPr>
          <p:nvPr>
            <p:ph idx="1"/>
          </p:nvPr>
        </p:nvPicPr>
        <p:blipFill rotWithShape="1">
          <a:blip r:embed="rId2"/>
          <a:srcRect l="73195" t="19346"/>
          <a:stretch/>
        </p:blipFill>
        <p:spPr>
          <a:xfrm>
            <a:off x="6830568" y="2386583"/>
            <a:ext cx="3389878" cy="4302406"/>
          </a:xfrm>
          <a:prstGeom prst="rect">
            <a:avLst/>
          </a:prstGeom>
        </p:spPr>
      </p:pic>
      <p:sp>
        <p:nvSpPr>
          <p:cNvPr id="5" name="TekstniOkvir 4"/>
          <p:cNvSpPr txBox="1"/>
          <p:nvPr/>
        </p:nvSpPr>
        <p:spPr>
          <a:xfrm>
            <a:off x="578734" y="2990088"/>
            <a:ext cx="6030410" cy="1938992"/>
          </a:xfrm>
          <a:prstGeom prst="rect">
            <a:avLst/>
          </a:prstGeom>
          <a:noFill/>
        </p:spPr>
        <p:txBody>
          <a:bodyPr wrap="square" rtlCol="0">
            <a:spAutoFit/>
          </a:bodyPr>
          <a:lstStyle/>
          <a:p>
            <a:r>
              <a:rPr lang="hr-HR" sz="2400" dirty="0"/>
              <a:t>U okviru „</a:t>
            </a:r>
            <a:r>
              <a:rPr lang="hr-HR" sz="2400" dirty="0" err="1"/>
              <a:t>Components</a:t>
            </a:r>
            <a:r>
              <a:rPr lang="hr-HR" sz="2400" dirty="0"/>
              <a:t>” odabrati koje će se vrste komponenata prikazati u okviru ispod. Za sada je dovoljna kategorija „</a:t>
            </a:r>
            <a:r>
              <a:rPr lang="hr-HR" sz="2400" dirty="0" err="1"/>
              <a:t>Basic</a:t>
            </a:r>
            <a:r>
              <a:rPr lang="hr-HR" sz="2400" dirty="0"/>
              <a:t>”, osnovne elektroničke komponente.</a:t>
            </a:r>
          </a:p>
        </p:txBody>
      </p:sp>
    </p:spTree>
    <p:extLst>
      <p:ext uri="{BB962C8B-B14F-4D97-AF65-F5344CB8AC3E}">
        <p14:creationId xmlns:p14="http://schemas.microsoft.com/office/powerpoint/2010/main" val="1640736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PRIKAZ KOMPONENTI</a:t>
            </a:r>
          </a:p>
        </p:txBody>
      </p:sp>
      <p:pic>
        <p:nvPicPr>
          <p:cNvPr id="4" name="Rezervirano mjesto sadržaja 3"/>
          <p:cNvPicPr>
            <a:picLocks noGrp="1" noChangeAspect="1"/>
          </p:cNvPicPr>
          <p:nvPr>
            <p:ph idx="1"/>
          </p:nvPr>
        </p:nvPicPr>
        <p:blipFill rotWithShape="1">
          <a:blip r:embed="rId2"/>
          <a:srcRect l="76206" t="22825"/>
          <a:stretch/>
        </p:blipFill>
        <p:spPr>
          <a:xfrm>
            <a:off x="2002535" y="2221991"/>
            <a:ext cx="2395729" cy="4370855"/>
          </a:xfrm>
          <a:prstGeom prst="rect">
            <a:avLst/>
          </a:prstGeom>
        </p:spPr>
      </p:pic>
      <p:pic>
        <p:nvPicPr>
          <p:cNvPr id="5" name="Slika 4"/>
          <p:cNvPicPr>
            <a:picLocks noChangeAspect="1"/>
          </p:cNvPicPr>
          <p:nvPr/>
        </p:nvPicPr>
        <p:blipFill rotWithShape="1">
          <a:blip r:embed="rId3"/>
          <a:srcRect l="68743" t="22005"/>
          <a:stretch/>
        </p:blipFill>
        <p:spPr>
          <a:xfrm>
            <a:off x="6542046" y="2298671"/>
            <a:ext cx="3150594" cy="4422169"/>
          </a:xfrm>
          <a:prstGeom prst="rect">
            <a:avLst/>
          </a:prstGeom>
        </p:spPr>
      </p:pic>
      <p:sp>
        <p:nvSpPr>
          <p:cNvPr id="6" name="Strelica dolje 5"/>
          <p:cNvSpPr/>
          <p:nvPr/>
        </p:nvSpPr>
        <p:spPr>
          <a:xfrm rot="5400000">
            <a:off x="4901184" y="1591056"/>
            <a:ext cx="704088" cy="1819656"/>
          </a:xfrm>
          <a:prstGeom prst="downArrow">
            <a:avLst>
              <a:gd name="adj1" fmla="val 50000"/>
              <a:gd name="adj2" fmla="val 59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7" name="Strelica dolje 6"/>
          <p:cNvSpPr/>
          <p:nvPr/>
        </p:nvSpPr>
        <p:spPr>
          <a:xfrm rot="5400000">
            <a:off x="10030968" y="1938528"/>
            <a:ext cx="630936" cy="1362456"/>
          </a:xfrm>
          <a:prstGeom prst="downArrow">
            <a:avLst>
              <a:gd name="adj1" fmla="val 50000"/>
              <a:gd name="adj2" fmla="val 59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TekstniOkvir 8"/>
          <p:cNvSpPr txBox="1"/>
          <p:nvPr/>
        </p:nvSpPr>
        <p:spPr>
          <a:xfrm>
            <a:off x="9930384" y="3630168"/>
            <a:ext cx="1938528" cy="1754326"/>
          </a:xfrm>
          <a:prstGeom prst="rect">
            <a:avLst/>
          </a:prstGeom>
          <a:noFill/>
        </p:spPr>
        <p:txBody>
          <a:bodyPr wrap="square" rtlCol="0">
            <a:spAutoFit/>
          </a:bodyPr>
          <a:lstStyle/>
          <a:p>
            <a:r>
              <a:rPr lang="hr-HR" dirty="0"/>
              <a:t>Ako kliknete na ovu sliku tad će te vidjeti sliku komponente i kratki opis te komponente.</a:t>
            </a:r>
          </a:p>
        </p:txBody>
      </p:sp>
    </p:spTree>
    <p:extLst>
      <p:ext uri="{BB962C8B-B14F-4D97-AF65-F5344CB8AC3E}">
        <p14:creationId xmlns:p14="http://schemas.microsoft.com/office/powerpoint/2010/main" val="4252961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EKSPERIMENTALNA PLOČICA</a:t>
            </a:r>
          </a:p>
        </p:txBody>
      </p:sp>
      <p:sp>
        <p:nvSpPr>
          <p:cNvPr id="3" name="Rezervirano mjesto sadržaja 2"/>
          <p:cNvSpPr>
            <a:spLocks noGrp="1"/>
          </p:cNvSpPr>
          <p:nvPr>
            <p:ph idx="1"/>
          </p:nvPr>
        </p:nvSpPr>
        <p:spPr>
          <a:xfrm>
            <a:off x="610943" y="2542032"/>
            <a:ext cx="8208965" cy="3952748"/>
          </a:xfrm>
        </p:spPr>
        <p:txBody>
          <a:bodyPr>
            <a:normAutofit fontScale="85000" lnSpcReduction="10000"/>
          </a:bodyPr>
          <a:lstStyle/>
          <a:p>
            <a:r>
              <a:rPr lang="hr-HR" dirty="0"/>
              <a:t>Eksperimentalna pločica, poznata i kao </a:t>
            </a:r>
            <a:r>
              <a:rPr lang="hr-HR" b="1" dirty="0" err="1"/>
              <a:t>breadboard</a:t>
            </a:r>
            <a:r>
              <a:rPr lang="hr-HR" dirty="0"/>
              <a:t>, je osnovni alat za izradu i testiranje elektroničkih sklopova </a:t>
            </a:r>
            <a:r>
              <a:rPr lang="hr-HR" b="1" dirty="0"/>
              <a:t>bez lemljenja</a:t>
            </a:r>
            <a:r>
              <a:rPr lang="hr-HR" dirty="0"/>
              <a:t>. Koristi se u edukaciji i eksperimentiranju s elektroničkim komponentama.</a:t>
            </a:r>
          </a:p>
          <a:p>
            <a:r>
              <a:rPr lang="hr-HR" dirty="0"/>
              <a:t>Dolazi u različitim dimenzijama i oblicima, ali su u osnovi sve jednake.</a:t>
            </a:r>
          </a:p>
          <a:p>
            <a:r>
              <a:rPr lang="hr-HR" dirty="0"/>
              <a:t>Sastoji se od plastičnog kućišta na čijoj se gornjoj strani nalazi mnoštvo rupica namijenjenih za umetanje nožica različitih komponenti. Međusobni razmaci među dvije rupice su standardizirani i iznose 2.5 mm. Osim toga razmak je usklađen s razmakom među nožicama većine integriranih krugova i komponenti.</a:t>
            </a:r>
          </a:p>
          <a:p>
            <a:r>
              <a:rPr lang="hr-HR" dirty="0"/>
              <a:t>Rupice su u unutrašnjosti pločice međusobno povezane prema određenom pravilu. </a:t>
            </a:r>
          </a:p>
          <a:p>
            <a:r>
              <a:rPr lang="pl-PL" dirty="0" err="1"/>
              <a:t>Razlikuju</a:t>
            </a:r>
            <a:r>
              <a:rPr lang="pl-PL" dirty="0"/>
              <a:t> </a:t>
            </a:r>
            <a:r>
              <a:rPr lang="pl-PL" dirty="0" err="1"/>
              <a:t>se</a:t>
            </a:r>
            <a:r>
              <a:rPr lang="pl-PL" dirty="0"/>
              <a:t> 3 osnovna </a:t>
            </a:r>
            <a:r>
              <a:rPr lang="pl-PL" dirty="0" err="1"/>
              <a:t>dijela</a:t>
            </a:r>
            <a:r>
              <a:rPr lang="pl-PL" dirty="0"/>
              <a:t> </a:t>
            </a:r>
            <a:r>
              <a:rPr lang="pl-PL" dirty="0" err="1"/>
              <a:t>pločice</a:t>
            </a:r>
            <a:r>
              <a:rPr lang="pl-PL" dirty="0"/>
              <a:t>. </a:t>
            </a:r>
          </a:p>
          <a:p>
            <a:r>
              <a:rPr lang="hr-HR" dirty="0"/>
              <a:t>Sa svake strane pločice postoji područje (na slici istaknuto smeđom bojom) koje se sastoji od dva niza rupica međusobno spojenih na način da tvore dvije okomite „tračnice“ koje se koriste za napajanje. Najčešće se uz svaku tračnicu nalaze dvije linije, crvena i crna (plava) zajedno sa simbolima (</a:t>
            </a:r>
            <a:r>
              <a:rPr lang="hr-HR" b="1" dirty="0"/>
              <a:t>+</a:t>
            </a:r>
            <a:r>
              <a:rPr lang="hr-HR" dirty="0"/>
              <a:t>) i (</a:t>
            </a:r>
            <a:r>
              <a:rPr lang="hr-HR" b="1" dirty="0"/>
              <a:t>–</a:t>
            </a:r>
            <a:r>
              <a:rPr lang="hr-HR" dirty="0"/>
              <a:t>).</a:t>
            </a:r>
          </a:p>
          <a:p>
            <a:endParaRPr lang="hr-HR" dirty="0"/>
          </a:p>
          <a:p>
            <a:endParaRPr lang="hr-HR" dirty="0"/>
          </a:p>
          <a:p>
            <a:endParaRPr lang="hr-HR" dirty="0"/>
          </a:p>
        </p:txBody>
      </p:sp>
      <p:pic>
        <p:nvPicPr>
          <p:cNvPr id="4" name="Slika 3"/>
          <p:cNvPicPr>
            <a:picLocks noChangeAspect="1"/>
          </p:cNvPicPr>
          <p:nvPr/>
        </p:nvPicPr>
        <p:blipFill>
          <a:blip r:embed="rId2"/>
          <a:stretch>
            <a:fillRect/>
          </a:stretch>
        </p:blipFill>
        <p:spPr>
          <a:xfrm>
            <a:off x="9002690" y="2542032"/>
            <a:ext cx="2824312" cy="1867852"/>
          </a:xfrm>
          <a:prstGeom prst="rect">
            <a:avLst/>
          </a:prstGeom>
        </p:spPr>
      </p:pic>
    </p:spTree>
    <p:extLst>
      <p:ext uri="{BB962C8B-B14F-4D97-AF65-F5344CB8AC3E}">
        <p14:creationId xmlns:p14="http://schemas.microsoft.com/office/powerpoint/2010/main" val="1908282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EKSPERIMENTALNA PLOČICA</a:t>
            </a:r>
          </a:p>
        </p:txBody>
      </p:sp>
      <p:sp>
        <p:nvSpPr>
          <p:cNvPr id="3" name="Rezervirano mjesto sadržaja 2"/>
          <p:cNvSpPr>
            <a:spLocks noGrp="1"/>
          </p:cNvSpPr>
          <p:nvPr>
            <p:ph idx="1"/>
          </p:nvPr>
        </p:nvSpPr>
        <p:spPr>
          <a:xfrm>
            <a:off x="1154953" y="2404872"/>
            <a:ext cx="10257685" cy="3922776"/>
          </a:xfrm>
        </p:spPr>
        <p:txBody>
          <a:bodyPr>
            <a:normAutofit fontScale="55000" lnSpcReduction="20000"/>
          </a:bodyPr>
          <a:lstStyle/>
          <a:p>
            <a:r>
              <a:rPr lang="hr-HR" sz="2900" dirty="0"/>
              <a:t>U samoj sredini pločice nalazi se vertikalni rascjep koji dijeli dva područja. Njegova širina je standardizirana i omogućava umetanje integriranih krugova. Rupice unutar svakog sivog područja spojene su vodoravno, čineći u istom redu dva vodoravna niza od po pet rupica. Često su na pločici redovi označeni brojem (1-60), a stupci slovom (A-J).</a:t>
            </a:r>
          </a:p>
          <a:p>
            <a:r>
              <a:rPr lang="it-IT" sz="2900" b="1" dirty="0"/>
              <a:t>(A–E)</a:t>
            </a:r>
            <a:r>
              <a:rPr lang="it-IT" sz="2900" dirty="0"/>
              <a:t> su </a:t>
            </a:r>
            <a:r>
              <a:rPr lang="it-IT" sz="2900" dirty="0" err="1"/>
              <a:t>povezane</a:t>
            </a:r>
            <a:r>
              <a:rPr lang="it-IT" sz="2900" dirty="0"/>
              <a:t> </a:t>
            </a:r>
            <a:r>
              <a:rPr lang="it-IT" sz="2900" dirty="0" err="1"/>
              <a:t>međusobno</a:t>
            </a:r>
            <a:r>
              <a:rPr lang="it-IT" sz="2900" dirty="0"/>
              <a:t>, i </a:t>
            </a:r>
            <a:r>
              <a:rPr lang="it-IT" sz="2900" b="1" dirty="0"/>
              <a:t>(F–J)</a:t>
            </a:r>
            <a:r>
              <a:rPr lang="it-IT" sz="2900" dirty="0"/>
              <a:t> su </a:t>
            </a:r>
            <a:r>
              <a:rPr lang="it-IT" sz="2900" dirty="0" err="1"/>
              <a:t>povezane</a:t>
            </a:r>
            <a:r>
              <a:rPr lang="it-IT" sz="2900" dirty="0"/>
              <a:t> </a:t>
            </a:r>
            <a:r>
              <a:rPr lang="it-IT" sz="2900" dirty="0" err="1"/>
              <a:t>međusobno</a:t>
            </a:r>
            <a:r>
              <a:rPr lang="it-IT" sz="2900" dirty="0"/>
              <a:t>.</a:t>
            </a:r>
            <a:endParaRPr lang="hr-HR" sz="2900" dirty="0"/>
          </a:p>
          <a:p>
            <a:pPr marL="0" indent="0">
              <a:buNone/>
            </a:pPr>
            <a:r>
              <a:rPr lang="hr-HR" sz="2900" b="1" dirty="0"/>
              <a:t>Središnji kanal</a:t>
            </a:r>
            <a:r>
              <a:rPr lang="hr-HR" sz="2900" dirty="0"/>
              <a:t> (praznina u sredini pločice) </a:t>
            </a:r>
            <a:r>
              <a:rPr lang="hr-HR" sz="2900" b="1" dirty="0"/>
              <a:t>prekida</a:t>
            </a:r>
            <a:r>
              <a:rPr lang="hr-HR" sz="2900" dirty="0"/>
              <a:t> vezu između njih.</a:t>
            </a:r>
            <a:br>
              <a:rPr lang="hr-HR" sz="2900" dirty="0"/>
            </a:br>
            <a:r>
              <a:rPr lang="hr-HR" sz="2900" dirty="0"/>
              <a:t>To znači:</a:t>
            </a:r>
          </a:p>
          <a:p>
            <a:r>
              <a:rPr lang="hr-HR" sz="2900" dirty="0"/>
              <a:t>Točke </a:t>
            </a:r>
            <a:r>
              <a:rPr lang="hr-HR" sz="2900" b="1" dirty="0"/>
              <a:t>A1, B1, C1, D1, E1</a:t>
            </a:r>
            <a:r>
              <a:rPr lang="hr-HR" sz="2900" dirty="0"/>
              <a:t> su iste (povezane).</a:t>
            </a:r>
          </a:p>
          <a:p>
            <a:r>
              <a:rPr lang="hr-HR" sz="2900" dirty="0"/>
              <a:t>Točke </a:t>
            </a:r>
            <a:r>
              <a:rPr lang="hr-HR" sz="2900" b="1" dirty="0"/>
              <a:t>F1, G1, H1, I1, J1</a:t>
            </a:r>
            <a:r>
              <a:rPr lang="hr-HR" sz="2900" dirty="0"/>
              <a:t> su također iste.</a:t>
            </a:r>
          </a:p>
          <a:p>
            <a:pPr marL="0" indent="0">
              <a:buNone/>
            </a:pPr>
            <a:r>
              <a:rPr lang="hr-HR" sz="2900" dirty="0"/>
              <a:t>Ali </a:t>
            </a:r>
            <a:r>
              <a:rPr lang="hr-HR" sz="2900" b="1" dirty="0"/>
              <a:t>E1 i F1 nisu povezane!</a:t>
            </a:r>
            <a:r>
              <a:rPr lang="hr-HR" sz="2900" dirty="0"/>
              <a:t> </a:t>
            </a:r>
          </a:p>
          <a:p>
            <a:pPr marL="0" indent="0">
              <a:buNone/>
            </a:pPr>
            <a:r>
              <a:rPr lang="hr-HR" sz="2900" dirty="0"/>
              <a:t>U </a:t>
            </a:r>
            <a:r>
              <a:rPr lang="hr-HR" sz="2900" b="1" dirty="0"/>
              <a:t>središnjem dijelu pločice</a:t>
            </a:r>
            <a:r>
              <a:rPr lang="hr-HR" sz="2900" dirty="0"/>
              <a:t>, </a:t>
            </a:r>
            <a:r>
              <a:rPr lang="hr-HR" sz="2900" b="1" dirty="0"/>
              <a:t>rupe nisu povezane po stupcima</a:t>
            </a:r>
            <a:r>
              <a:rPr lang="hr-HR" sz="2900" dirty="0"/>
              <a:t>, nego </a:t>
            </a:r>
            <a:r>
              <a:rPr lang="hr-HR" sz="2900" b="1" dirty="0"/>
              <a:t>po redovima</a:t>
            </a:r>
            <a:r>
              <a:rPr lang="hr-HR" sz="2900" dirty="0"/>
              <a:t>.</a:t>
            </a:r>
          </a:p>
          <a:p>
            <a:r>
              <a:rPr lang="sr-Latn-RS" altLang="sr-Latn-RS" sz="2900" dirty="0"/>
              <a:t>Ako ima stupac A, rupe A1, A2, A3, A4, … nisu spojene međusobno. Povezane su samo vodoravno (po redu), npr.: A1, B1, C1, D1, E1 su spojene. A2, B2, C2, D2, E2 su spojene. Ali A1 i A2 nisu!</a:t>
            </a:r>
          </a:p>
          <a:p>
            <a:endParaRPr lang="hr-HR" b="1" dirty="0"/>
          </a:p>
          <a:p>
            <a:endParaRPr lang="hr-HR" dirty="0"/>
          </a:p>
          <a:p>
            <a:endParaRPr lang="hr-HR" dirty="0"/>
          </a:p>
        </p:txBody>
      </p:sp>
    </p:spTree>
    <p:extLst>
      <p:ext uri="{BB962C8B-B14F-4D97-AF65-F5344CB8AC3E}">
        <p14:creationId xmlns:p14="http://schemas.microsoft.com/office/powerpoint/2010/main" val="1084927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DODAVANJE EKSPERIMENTALNE PLOČICE</a:t>
            </a:r>
          </a:p>
        </p:txBody>
      </p:sp>
      <p:sp>
        <p:nvSpPr>
          <p:cNvPr id="3" name="Rezervirano mjesto sadržaja 2"/>
          <p:cNvSpPr>
            <a:spLocks noGrp="1"/>
          </p:cNvSpPr>
          <p:nvPr>
            <p:ph idx="1"/>
          </p:nvPr>
        </p:nvSpPr>
        <p:spPr>
          <a:xfrm>
            <a:off x="1097355" y="2355450"/>
            <a:ext cx="8825659" cy="3416300"/>
          </a:xfrm>
        </p:spPr>
        <p:txBody>
          <a:bodyPr/>
          <a:lstStyle/>
          <a:p>
            <a:r>
              <a:rPr lang="hr-HR" dirty="0"/>
              <a:t>Eksperimentalna pločica se doda na radnu površinu tako da se klikne tipka miša na komponentu </a:t>
            </a:r>
            <a:r>
              <a:rPr lang="hr-HR" b="1" dirty="0" err="1"/>
              <a:t>breadboard</a:t>
            </a:r>
            <a:r>
              <a:rPr lang="hr-HR" b="1" dirty="0"/>
              <a:t> </a:t>
            </a:r>
            <a:r>
              <a:rPr lang="hr-HR" b="1" dirty="0" err="1"/>
              <a:t>small</a:t>
            </a:r>
            <a:r>
              <a:rPr lang="hr-HR" dirty="0"/>
              <a:t> i držeći pritisnutu tipku miša, potrebno je povući pločicu na radnu površinu.</a:t>
            </a:r>
          </a:p>
          <a:p>
            <a:r>
              <a:rPr lang="hr-HR" dirty="0"/>
              <a:t>Kad se otpusti tipka miša, u gornjem desnom dijelu, će se pojaviti okvir u kojem se može upisati ime pločice.  </a:t>
            </a:r>
          </a:p>
        </p:txBody>
      </p:sp>
      <p:pic>
        <p:nvPicPr>
          <p:cNvPr id="4" name="Slika 3"/>
          <p:cNvPicPr>
            <a:picLocks noChangeAspect="1"/>
          </p:cNvPicPr>
          <p:nvPr/>
        </p:nvPicPr>
        <p:blipFill rotWithShape="1">
          <a:blip r:embed="rId2"/>
          <a:srcRect l="24453" t="11163" r="14826" b="6721"/>
          <a:stretch/>
        </p:blipFill>
        <p:spPr>
          <a:xfrm>
            <a:off x="2293156" y="4218506"/>
            <a:ext cx="3065228" cy="2331720"/>
          </a:xfrm>
          <a:prstGeom prst="rect">
            <a:avLst/>
          </a:prstGeom>
        </p:spPr>
      </p:pic>
      <p:sp>
        <p:nvSpPr>
          <p:cNvPr id="8" name="TekstniOkvir 7"/>
          <p:cNvSpPr txBox="1"/>
          <p:nvPr/>
        </p:nvSpPr>
        <p:spPr>
          <a:xfrm>
            <a:off x="5367528" y="4471416"/>
            <a:ext cx="285315" cy="369332"/>
          </a:xfrm>
          <a:prstGeom prst="rect">
            <a:avLst/>
          </a:prstGeom>
          <a:noFill/>
        </p:spPr>
        <p:txBody>
          <a:bodyPr wrap="square" rtlCol="0">
            <a:spAutoFit/>
          </a:bodyPr>
          <a:lstStyle/>
          <a:p>
            <a:r>
              <a:rPr lang="hr-HR" dirty="0"/>
              <a:t>  </a:t>
            </a:r>
          </a:p>
        </p:txBody>
      </p:sp>
      <p:sp>
        <p:nvSpPr>
          <p:cNvPr id="18" name="TekstniOkvir 17"/>
          <p:cNvSpPr txBox="1"/>
          <p:nvPr/>
        </p:nvSpPr>
        <p:spPr>
          <a:xfrm>
            <a:off x="6007608" y="4305778"/>
            <a:ext cx="4641101" cy="923330"/>
          </a:xfrm>
          <a:prstGeom prst="rect">
            <a:avLst/>
          </a:prstGeom>
          <a:noFill/>
        </p:spPr>
        <p:txBody>
          <a:bodyPr wrap="square" rtlCol="0">
            <a:spAutoFit/>
          </a:bodyPr>
          <a:lstStyle/>
          <a:p>
            <a:r>
              <a:rPr lang="hr-HR" dirty="0"/>
              <a:t>Ako se pločica koristi </a:t>
            </a:r>
            <a:r>
              <a:rPr lang="hr-HR" b="1" dirty="0"/>
              <a:t>samo za osobnu vježbu</a:t>
            </a:r>
            <a:r>
              <a:rPr lang="hr-HR" dirty="0"/>
              <a:t> ili </a:t>
            </a:r>
            <a:r>
              <a:rPr lang="hr-HR" b="1" dirty="0"/>
              <a:t>jednostavan eksperiment</a:t>
            </a:r>
            <a:r>
              <a:rPr lang="hr-HR" dirty="0"/>
              <a:t>, ime joj nije potrebno.</a:t>
            </a:r>
          </a:p>
        </p:txBody>
      </p:sp>
      <p:cxnSp>
        <p:nvCxnSpPr>
          <p:cNvPr id="20" name="Ravni poveznik sa strelicom 19"/>
          <p:cNvCxnSpPr/>
          <p:nvPr/>
        </p:nvCxnSpPr>
        <p:spPr>
          <a:xfrm flipH="1">
            <a:off x="4956048" y="4739714"/>
            <a:ext cx="1005840" cy="54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830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DODAVANJE KOMPONENTI NA EKSPERIMENTALNU PLOČICU</a:t>
            </a:r>
          </a:p>
        </p:txBody>
      </p:sp>
      <p:sp>
        <p:nvSpPr>
          <p:cNvPr id="3" name="Rezervirano mjesto sadržaja 2"/>
          <p:cNvSpPr>
            <a:spLocks noGrp="1"/>
          </p:cNvSpPr>
          <p:nvPr>
            <p:ph idx="1"/>
          </p:nvPr>
        </p:nvSpPr>
        <p:spPr/>
        <p:txBody>
          <a:bodyPr/>
          <a:lstStyle/>
          <a:p>
            <a:pPr marL="0" indent="0">
              <a:buNone/>
            </a:pPr>
            <a:r>
              <a:rPr lang="hr-HR" sz="2000" dirty="0">
                <a:latin typeface="Century Gothic" panose="020B0502020202020204" pitchFamily="34" charset="0"/>
              </a:rPr>
              <a:t>ZA IZRADU ZADATKA BIT ĆE POTREBNE SLJEDEĆE KOMPONENTE:</a:t>
            </a:r>
          </a:p>
          <a:p>
            <a:pPr lvl="1"/>
            <a:r>
              <a:rPr lang="hr-HR" sz="2000" dirty="0">
                <a:latin typeface="Century Gothic" panose="020B0502020202020204" pitchFamily="34" charset="0"/>
              </a:rPr>
              <a:t>svjetleća dioda </a:t>
            </a:r>
          </a:p>
          <a:p>
            <a:pPr lvl="1"/>
            <a:r>
              <a:rPr lang="hr-HR" sz="2000" dirty="0">
                <a:latin typeface="Century Gothic" panose="020B0502020202020204" pitchFamily="34" charset="0"/>
              </a:rPr>
              <a:t>otpornik od 470 </a:t>
            </a:r>
            <a:r>
              <a:rPr lang="el-GR" sz="2000" dirty="0">
                <a:latin typeface="Century Gothic" panose="020B0502020202020204" pitchFamily="34" charset="0"/>
                <a:cs typeface="Times New Roman" panose="02020603050405020304" pitchFamily="18" charset="0"/>
              </a:rPr>
              <a:t>ῼ</a:t>
            </a:r>
            <a:endParaRPr lang="hr-HR" sz="2000" dirty="0">
              <a:latin typeface="Century Gothic" panose="020B0502020202020204" pitchFamily="34" charset="0"/>
              <a:cs typeface="Times New Roman" panose="02020603050405020304" pitchFamily="18" charset="0"/>
            </a:endParaRPr>
          </a:p>
          <a:p>
            <a:pPr lvl="1"/>
            <a:r>
              <a:rPr lang="hr-HR" sz="2000" dirty="0">
                <a:latin typeface="Century Gothic" panose="020B0502020202020204" pitchFamily="34" charset="0"/>
                <a:cs typeface="Times New Roman" panose="02020603050405020304" pitchFamily="18" charset="0"/>
              </a:rPr>
              <a:t>vodiči za spajanje </a:t>
            </a:r>
          </a:p>
          <a:p>
            <a:pPr lvl="1"/>
            <a:r>
              <a:rPr lang="hr-HR" sz="2000" dirty="0">
                <a:latin typeface="Century Gothic" panose="020B0502020202020204" pitchFamily="34" charset="0"/>
                <a:cs typeface="Times New Roman" panose="02020603050405020304" pitchFamily="18" charset="0"/>
              </a:rPr>
              <a:t>baterija 9V.</a:t>
            </a:r>
          </a:p>
          <a:p>
            <a:pPr lvl="1"/>
            <a:endParaRPr lang="hr-HR" dirty="0"/>
          </a:p>
        </p:txBody>
      </p:sp>
    </p:spTree>
    <p:extLst>
      <p:ext uri="{BB962C8B-B14F-4D97-AF65-F5344CB8AC3E}">
        <p14:creationId xmlns:p14="http://schemas.microsoft.com/office/powerpoint/2010/main" val="3424200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DODAVANJE SVJETLEĆE DIODE</a:t>
            </a:r>
          </a:p>
        </p:txBody>
      </p:sp>
      <p:sp>
        <p:nvSpPr>
          <p:cNvPr id="3" name="Rezervirano mjesto sadržaja 2"/>
          <p:cNvSpPr>
            <a:spLocks noGrp="1"/>
          </p:cNvSpPr>
          <p:nvPr>
            <p:ph idx="1"/>
          </p:nvPr>
        </p:nvSpPr>
        <p:spPr>
          <a:xfrm>
            <a:off x="638381" y="2598673"/>
            <a:ext cx="8825659" cy="3416300"/>
          </a:xfrm>
        </p:spPr>
        <p:txBody>
          <a:bodyPr>
            <a:normAutofit fontScale="77500" lnSpcReduction="20000"/>
          </a:bodyPr>
          <a:lstStyle/>
          <a:p>
            <a:r>
              <a:rPr lang="hr-HR" dirty="0"/>
              <a:t>Svjetleća dioda (LED) - je </a:t>
            </a:r>
            <a:r>
              <a:rPr lang="hr-HR" b="1" dirty="0"/>
              <a:t>poluvodička komponenta</a:t>
            </a:r>
            <a:r>
              <a:rPr lang="hr-HR" dirty="0"/>
              <a:t> koja emitira svjetlost kada kroz nju prolazi električna struja. LED dolazi od engleskog izraza </a:t>
            </a:r>
            <a:r>
              <a:rPr lang="hr-HR" b="1" dirty="0" err="1"/>
              <a:t>Light</a:t>
            </a:r>
            <a:r>
              <a:rPr lang="hr-HR" b="1" dirty="0"/>
              <a:t> </a:t>
            </a:r>
            <a:r>
              <a:rPr lang="hr-HR" b="1" dirty="0" err="1"/>
              <a:t>Emitting</a:t>
            </a:r>
            <a:r>
              <a:rPr lang="hr-HR" b="1" dirty="0"/>
              <a:t> Diode</a:t>
            </a:r>
            <a:r>
              <a:rPr lang="hr-HR" dirty="0"/>
              <a:t>. Boja svjetlosti ovisi o materijalu od kojeg je izrađena (npr. crvena, zelena, plava, bijela).</a:t>
            </a:r>
          </a:p>
          <a:p>
            <a:pPr marL="0" indent="0">
              <a:buNone/>
            </a:pPr>
            <a:r>
              <a:rPr lang="hr-HR" dirty="0"/>
              <a:t>LED ima </a:t>
            </a:r>
            <a:r>
              <a:rPr lang="hr-HR" b="1" dirty="0"/>
              <a:t>dvije nožice</a:t>
            </a:r>
            <a:r>
              <a:rPr lang="hr-HR" dirty="0"/>
              <a:t>:</a:t>
            </a:r>
          </a:p>
          <a:p>
            <a:r>
              <a:rPr lang="hr-HR" b="1" dirty="0"/>
              <a:t>Anoda (+)</a:t>
            </a:r>
            <a:r>
              <a:rPr lang="hr-HR" dirty="0"/>
              <a:t> – duža nožica, spaja se na pozitivni pol</a:t>
            </a:r>
          </a:p>
          <a:p>
            <a:r>
              <a:rPr lang="hr-HR" b="1" dirty="0"/>
              <a:t>Katoda (–)</a:t>
            </a:r>
            <a:r>
              <a:rPr lang="hr-HR" dirty="0"/>
              <a:t> – kraća nožica, spaja se na negativni pol.</a:t>
            </a:r>
          </a:p>
          <a:p>
            <a:pPr marL="0" indent="0">
              <a:buNone/>
            </a:pPr>
            <a:r>
              <a:rPr lang="hr-HR" dirty="0"/>
              <a:t>Ako se spoji obrnuto, LED neće svijetliti.</a:t>
            </a:r>
          </a:p>
          <a:p>
            <a:r>
              <a:rPr lang="hr-HR" dirty="0"/>
              <a:t>LED se </a:t>
            </a:r>
            <a:r>
              <a:rPr lang="hr-HR" b="1" dirty="0"/>
              <a:t>uvijek spaja s otpornikom</a:t>
            </a:r>
            <a:r>
              <a:rPr lang="hr-HR" dirty="0"/>
              <a:t> kako bi se ograničila struja i spriječilo oštećenje. Tipična vrijednost otpornika je </a:t>
            </a:r>
            <a:r>
              <a:rPr lang="hr-HR" b="1" dirty="0"/>
              <a:t>220</a:t>
            </a:r>
            <a:r>
              <a:rPr lang="el-GR" b="1" dirty="0"/>
              <a:t>Ω </a:t>
            </a:r>
            <a:r>
              <a:rPr lang="hr-HR" b="1" dirty="0"/>
              <a:t>do 470</a:t>
            </a:r>
            <a:r>
              <a:rPr lang="el-GR" b="1" dirty="0"/>
              <a:t>Ω</a:t>
            </a:r>
            <a:r>
              <a:rPr lang="el-GR" dirty="0"/>
              <a:t>, </a:t>
            </a:r>
            <a:r>
              <a:rPr lang="hr-HR" dirty="0"/>
              <a:t>ovisno o naponu napajanja.</a:t>
            </a:r>
          </a:p>
          <a:p>
            <a:r>
              <a:rPr lang="hr-HR" dirty="0"/>
              <a:t>Kad se dođe pokazivačem miša na izvod diode pojavit će se naziv izvoda (katoda ili anoda)</a:t>
            </a:r>
          </a:p>
          <a:p>
            <a:r>
              <a:rPr lang="hr-HR" dirty="0"/>
              <a:t>Može se dodati i ime diodi i birati boju diode.</a:t>
            </a:r>
          </a:p>
          <a:p>
            <a:r>
              <a:rPr lang="hr-HR" dirty="0"/>
              <a:t>Ako ovaj okvir nestane, samo se ponovo klikne mišem na diodu. </a:t>
            </a:r>
          </a:p>
        </p:txBody>
      </p:sp>
      <p:pic>
        <p:nvPicPr>
          <p:cNvPr id="4" name="Slika 3"/>
          <p:cNvPicPr>
            <a:picLocks noChangeAspect="1"/>
          </p:cNvPicPr>
          <p:nvPr/>
        </p:nvPicPr>
        <p:blipFill>
          <a:blip r:embed="rId2"/>
          <a:stretch>
            <a:fillRect/>
          </a:stretch>
        </p:blipFill>
        <p:spPr>
          <a:xfrm>
            <a:off x="8803449" y="2937575"/>
            <a:ext cx="2619375" cy="1743075"/>
          </a:xfrm>
          <a:prstGeom prst="rect">
            <a:avLst/>
          </a:prstGeom>
        </p:spPr>
      </p:pic>
      <p:pic>
        <p:nvPicPr>
          <p:cNvPr id="5" name="Slika 4"/>
          <p:cNvPicPr>
            <a:picLocks noChangeAspect="1"/>
          </p:cNvPicPr>
          <p:nvPr/>
        </p:nvPicPr>
        <p:blipFill rotWithShape="1">
          <a:blip r:embed="rId3"/>
          <a:srcRect l="60869" t="23100" r="15812" b="55215"/>
          <a:stretch/>
        </p:blipFill>
        <p:spPr>
          <a:xfrm>
            <a:off x="7680960" y="5394960"/>
            <a:ext cx="1783080" cy="932688"/>
          </a:xfrm>
          <a:prstGeom prst="rect">
            <a:avLst/>
          </a:prstGeom>
        </p:spPr>
      </p:pic>
    </p:spTree>
    <p:extLst>
      <p:ext uri="{BB962C8B-B14F-4D97-AF65-F5344CB8AC3E}">
        <p14:creationId xmlns:p14="http://schemas.microsoft.com/office/powerpoint/2010/main" val="209138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Postavljena dioda</a:t>
            </a:r>
          </a:p>
        </p:txBody>
      </p:sp>
      <p:pic>
        <p:nvPicPr>
          <p:cNvPr id="4" name="Rezervirano mjesto sadržaja 3"/>
          <p:cNvPicPr>
            <a:picLocks noGrp="1" noChangeAspect="1"/>
          </p:cNvPicPr>
          <p:nvPr>
            <p:ph idx="1"/>
          </p:nvPr>
        </p:nvPicPr>
        <p:blipFill>
          <a:blip r:embed="rId2"/>
          <a:stretch>
            <a:fillRect/>
          </a:stretch>
        </p:blipFill>
        <p:spPr>
          <a:xfrm>
            <a:off x="1955373" y="2475484"/>
            <a:ext cx="6073422" cy="3416300"/>
          </a:xfrm>
          <a:prstGeom prst="rect">
            <a:avLst/>
          </a:prstGeom>
        </p:spPr>
      </p:pic>
    </p:spTree>
    <p:extLst>
      <p:ext uri="{BB962C8B-B14F-4D97-AF65-F5344CB8AC3E}">
        <p14:creationId xmlns:p14="http://schemas.microsoft.com/office/powerpoint/2010/main" val="3787381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Postavljanje otpornika</a:t>
            </a:r>
          </a:p>
        </p:txBody>
      </p:sp>
      <p:sp>
        <p:nvSpPr>
          <p:cNvPr id="3" name="Rezervirano mjesto sadržaja 2"/>
          <p:cNvSpPr>
            <a:spLocks noGrp="1"/>
          </p:cNvSpPr>
          <p:nvPr>
            <p:ph idx="1"/>
          </p:nvPr>
        </p:nvSpPr>
        <p:spPr/>
        <p:txBody>
          <a:bodyPr>
            <a:normAutofit fontScale="92500" lnSpcReduction="10000"/>
          </a:bodyPr>
          <a:lstStyle/>
          <a:p>
            <a:r>
              <a:rPr lang="hr-HR" b="1" dirty="0"/>
              <a:t>Otpornik se može postaviti na više mjesta</a:t>
            </a:r>
            <a:r>
              <a:rPr lang="hr-HR" dirty="0"/>
              <a:t>, ali uvijek mora biti </a:t>
            </a:r>
            <a:r>
              <a:rPr lang="hr-HR" b="1" dirty="0"/>
              <a:t>u seriji s LED-</a:t>
            </a:r>
            <a:r>
              <a:rPr lang="hr-HR" b="1" dirty="0" err="1"/>
              <a:t>icom</a:t>
            </a:r>
            <a:r>
              <a:rPr lang="hr-HR" dirty="0"/>
              <a:t> kako bi ograničio struju i spriječio oštećenje diode.</a:t>
            </a:r>
          </a:p>
          <a:p>
            <a:r>
              <a:rPr lang="hr-HR" dirty="0"/>
              <a:t>Vrijednost otpornika ovisi o naponu i LED-</a:t>
            </a:r>
            <a:r>
              <a:rPr lang="hr-HR" dirty="0" err="1"/>
              <a:t>ici</a:t>
            </a:r>
            <a:r>
              <a:rPr lang="hr-HR" dirty="0"/>
              <a:t> (za 9V obično se koristi </a:t>
            </a:r>
            <a:r>
              <a:rPr lang="hr-HR" b="1" dirty="0"/>
              <a:t>470</a:t>
            </a:r>
            <a:r>
              <a:rPr lang="el-GR" b="1" dirty="0"/>
              <a:t>Ω</a:t>
            </a:r>
            <a:r>
              <a:rPr lang="el-GR" dirty="0"/>
              <a:t>)</a:t>
            </a:r>
            <a:r>
              <a:rPr lang="hr-HR" dirty="0"/>
              <a:t>.</a:t>
            </a:r>
          </a:p>
          <a:p>
            <a:r>
              <a:rPr lang="hr-HR" dirty="0"/>
              <a:t>U izborniku komponenti dohvati se otpornik (</a:t>
            </a:r>
            <a:r>
              <a:rPr lang="hr-HR" dirty="0" err="1"/>
              <a:t>Resistor</a:t>
            </a:r>
            <a:r>
              <a:rPr lang="hr-HR" dirty="0"/>
              <a:t>).</a:t>
            </a:r>
          </a:p>
          <a:p>
            <a:r>
              <a:rPr lang="hr-HR" dirty="0"/>
              <a:t>Ako ga se želi zaokrenuti, klikne se mišem na gumb „</a:t>
            </a:r>
            <a:r>
              <a:rPr lang="hr-HR" dirty="0" err="1"/>
              <a:t>Rotate</a:t>
            </a:r>
            <a:r>
              <a:rPr lang="hr-HR" dirty="0"/>
              <a:t>” (dok ga se ne postavi u željeni položaj).</a:t>
            </a:r>
          </a:p>
          <a:p>
            <a:r>
              <a:rPr lang="hr-HR" dirty="0"/>
              <a:t>Otpornik se okrene i postavi tako da je prvi izvod u c8 a drugi izvod u c1. Ako su izvodi prekratki, mogu se produžiti tako da se pokazivač miša postavi na kraj izvoda i drži pritisnuta lijeva tipka miša dok se povlači do željene rupice.</a:t>
            </a:r>
          </a:p>
          <a:p>
            <a:r>
              <a:rPr lang="hr-HR" dirty="0"/>
              <a:t>Ako se želi neka komponenta maknuti sa eksperimentalne pločice, klikne se mišem na komponentu pa tipka „</a:t>
            </a:r>
            <a:r>
              <a:rPr lang="hr-HR" dirty="0" err="1"/>
              <a:t>Delete</a:t>
            </a:r>
            <a:r>
              <a:rPr lang="hr-HR" dirty="0"/>
              <a:t>”.</a:t>
            </a:r>
          </a:p>
          <a:p>
            <a:endParaRPr lang="hr-HR" dirty="0"/>
          </a:p>
        </p:txBody>
      </p:sp>
    </p:spTree>
    <p:extLst>
      <p:ext uri="{BB962C8B-B14F-4D97-AF65-F5344CB8AC3E}">
        <p14:creationId xmlns:p14="http://schemas.microsoft.com/office/powerpoint/2010/main" val="4112799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Postavljen otpornik</a:t>
            </a:r>
          </a:p>
        </p:txBody>
      </p:sp>
      <p:pic>
        <p:nvPicPr>
          <p:cNvPr id="5" name="Slika 4"/>
          <p:cNvPicPr>
            <a:picLocks noChangeAspect="1"/>
          </p:cNvPicPr>
          <p:nvPr/>
        </p:nvPicPr>
        <p:blipFill rotWithShape="1">
          <a:blip r:embed="rId2"/>
          <a:srcRect l="23503" t="19864"/>
          <a:stretch/>
        </p:blipFill>
        <p:spPr>
          <a:xfrm>
            <a:off x="3998291" y="2239346"/>
            <a:ext cx="7422378" cy="4373725"/>
          </a:xfrm>
          <a:prstGeom prst="rect">
            <a:avLst/>
          </a:prstGeom>
        </p:spPr>
      </p:pic>
      <p:sp>
        <p:nvSpPr>
          <p:cNvPr id="6" name="Rezervirano mjesto sadržaja 5"/>
          <p:cNvSpPr>
            <a:spLocks noGrp="1"/>
          </p:cNvSpPr>
          <p:nvPr>
            <p:ph idx="1"/>
          </p:nvPr>
        </p:nvSpPr>
        <p:spPr>
          <a:xfrm>
            <a:off x="557795" y="2370235"/>
            <a:ext cx="3285000" cy="3416300"/>
          </a:xfrm>
        </p:spPr>
        <p:txBody>
          <a:bodyPr>
            <a:normAutofit lnSpcReduction="10000"/>
          </a:bodyPr>
          <a:lstStyle/>
          <a:p>
            <a:r>
              <a:rPr lang="hr-HR" dirty="0"/>
              <a:t>U okvir „Name” se može upisati ime ili neka oznaka za otpornik. Ako u sklopu postoji više otpornika tada se najčešće otpornike označava sa R1, R2…</a:t>
            </a:r>
          </a:p>
          <a:p>
            <a:r>
              <a:rPr lang="hr-HR" dirty="0"/>
              <a:t>U okvir „</a:t>
            </a:r>
            <a:r>
              <a:rPr lang="hr-HR" dirty="0" err="1"/>
              <a:t>Resistance</a:t>
            </a:r>
            <a:r>
              <a:rPr lang="hr-HR" dirty="0"/>
              <a:t>” se unosi vrijednost otpornika i mora se izabrati odgovarajuću mjernu jedinicu.</a:t>
            </a:r>
          </a:p>
        </p:txBody>
      </p:sp>
    </p:spTree>
    <p:extLst>
      <p:ext uri="{BB962C8B-B14F-4D97-AF65-F5344CB8AC3E}">
        <p14:creationId xmlns:p14="http://schemas.microsoft.com/office/powerpoint/2010/main" val="2693408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TINKERCAD</a:t>
            </a:r>
          </a:p>
        </p:txBody>
      </p:sp>
      <p:sp>
        <p:nvSpPr>
          <p:cNvPr id="3" name="Rezervirano mjesto sadržaja 2"/>
          <p:cNvSpPr>
            <a:spLocks noGrp="1"/>
          </p:cNvSpPr>
          <p:nvPr>
            <p:ph idx="1"/>
          </p:nvPr>
        </p:nvSpPr>
        <p:spPr/>
        <p:txBody>
          <a:bodyPr>
            <a:normAutofit/>
          </a:bodyPr>
          <a:lstStyle/>
          <a:p>
            <a:pPr marL="0" indent="0">
              <a:buNone/>
            </a:pPr>
            <a:r>
              <a:rPr lang="hr-HR" dirty="0"/>
              <a:t> je besplatna online aplikacija koju je razvila tvrtka </a:t>
            </a:r>
            <a:r>
              <a:rPr lang="hr-HR" dirty="0" err="1"/>
              <a:t>Autodesk</a:t>
            </a:r>
            <a:r>
              <a:rPr lang="hr-HR" dirty="0"/>
              <a:t>, a koristi se za:</a:t>
            </a:r>
          </a:p>
          <a:p>
            <a:r>
              <a:rPr lang="hr-HR" b="1" dirty="0"/>
              <a:t> 3D modeliranje</a:t>
            </a:r>
          </a:p>
          <a:p>
            <a:pPr lvl="1"/>
            <a:r>
              <a:rPr lang="hr-HR" dirty="0"/>
              <a:t>Omogućuje korisnicima da jednostavno kreiraju 3D modele pomoću blokova i oblika. Vrlo je popularan među početnicima, učenicima i nastavnicima jer ne zahtijeva prethodno znanje o CAD softverima.</a:t>
            </a:r>
          </a:p>
          <a:p>
            <a:r>
              <a:rPr lang="hr-HR" b="1" dirty="0"/>
              <a:t>Elektroniku i simulacije</a:t>
            </a:r>
          </a:p>
          <a:p>
            <a:pPr lvl="1"/>
            <a:r>
              <a:rPr lang="hr-HR" dirty="0" err="1"/>
              <a:t>Tinkercad</a:t>
            </a:r>
            <a:r>
              <a:rPr lang="hr-HR" dirty="0"/>
              <a:t> također ima alat za </a:t>
            </a:r>
            <a:r>
              <a:rPr lang="hr-HR" b="1" dirty="0"/>
              <a:t>simulaciju elektroničkih sklopova</a:t>
            </a:r>
            <a:r>
              <a:rPr lang="hr-HR" dirty="0"/>
              <a:t>, gdje se mogu:</a:t>
            </a:r>
          </a:p>
          <a:p>
            <a:pPr lvl="2"/>
            <a:r>
              <a:rPr lang="hr-HR" dirty="0"/>
              <a:t>Spajati komponente poput LED-</a:t>
            </a:r>
            <a:r>
              <a:rPr lang="hr-HR" dirty="0" err="1"/>
              <a:t>ica</a:t>
            </a:r>
            <a:r>
              <a:rPr lang="hr-HR" dirty="0"/>
              <a:t>, otpornika, senzora, </a:t>
            </a:r>
            <a:r>
              <a:rPr lang="hr-HR" dirty="0" err="1"/>
              <a:t>mikrokontrolera</a:t>
            </a:r>
            <a:r>
              <a:rPr lang="hr-HR" dirty="0"/>
              <a:t> (npr. </a:t>
            </a:r>
            <a:r>
              <a:rPr lang="hr-HR" dirty="0" err="1"/>
              <a:t>Arduino</a:t>
            </a:r>
            <a:r>
              <a:rPr lang="hr-HR" dirty="0"/>
              <a:t>)</a:t>
            </a:r>
          </a:p>
          <a:p>
            <a:pPr lvl="1"/>
            <a:r>
              <a:rPr lang="hr-HR" dirty="0"/>
              <a:t>Učiti osnove elektronike bez fizičkih komponenti</a:t>
            </a:r>
          </a:p>
          <a:p>
            <a:endParaRPr lang="hr-HR" dirty="0"/>
          </a:p>
        </p:txBody>
      </p:sp>
    </p:spTree>
    <p:extLst>
      <p:ext uri="{BB962C8B-B14F-4D97-AF65-F5344CB8AC3E}">
        <p14:creationId xmlns:p14="http://schemas.microsoft.com/office/powerpoint/2010/main" val="1352478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VODIČI</a:t>
            </a:r>
          </a:p>
        </p:txBody>
      </p:sp>
      <p:sp>
        <p:nvSpPr>
          <p:cNvPr id="3" name="Rezervirano mjesto sadržaja 2"/>
          <p:cNvSpPr>
            <a:spLocks noGrp="1"/>
          </p:cNvSpPr>
          <p:nvPr>
            <p:ph idx="1"/>
          </p:nvPr>
        </p:nvSpPr>
        <p:spPr>
          <a:xfrm>
            <a:off x="734006" y="2584580"/>
            <a:ext cx="5053335" cy="3416300"/>
          </a:xfrm>
        </p:spPr>
        <p:txBody>
          <a:bodyPr>
            <a:normAutofit/>
          </a:bodyPr>
          <a:lstStyle/>
          <a:p>
            <a:r>
              <a:rPr lang="hr-HR" dirty="0"/>
              <a:t>Vodiči služe za povezivanje komponenti i za zatvaranje strujnog kruga.</a:t>
            </a:r>
          </a:p>
          <a:p>
            <a:r>
              <a:rPr lang="hr-HR" dirty="0"/>
              <a:t>Poželjno je da se koriste vodiči različitih boja, pa se tako za –pol baterije koristi crni, a za +pol crveni vodič.</a:t>
            </a:r>
          </a:p>
          <a:p>
            <a:r>
              <a:rPr lang="hr-HR" dirty="0"/>
              <a:t>Vodiči se mogu birati ako se klikne na gumb „</a:t>
            </a:r>
            <a:r>
              <a:rPr lang="hr-HR" dirty="0" err="1"/>
              <a:t>Wire</a:t>
            </a:r>
            <a:r>
              <a:rPr lang="hr-HR" dirty="0"/>
              <a:t> </a:t>
            </a:r>
            <a:r>
              <a:rPr lang="hr-HR" dirty="0" err="1"/>
              <a:t>type</a:t>
            </a:r>
            <a:r>
              <a:rPr lang="hr-HR" dirty="0"/>
              <a:t>” koji se nalazi odmah iznad radne površine. </a:t>
            </a:r>
          </a:p>
          <a:p>
            <a:r>
              <a:rPr lang="hr-HR" dirty="0"/>
              <a:t>Za biranje boje vodiča klikne se na gumb ispred.</a:t>
            </a:r>
          </a:p>
        </p:txBody>
      </p:sp>
      <p:pic>
        <p:nvPicPr>
          <p:cNvPr id="4" name="Slika 3"/>
          <p:cNvPicPr>
            <a:picLocks noChangeAspect="1"/>
          </p:cNvPicPr>
          <p:nvPr/>
        </p:nvPicPr>
        <p:blipFill rotWithShape="1">
          <a:blip r:embed="rId2"/>
          <a:srcRect l="21463" t="11860" r="54302" b="25465"/>
          <a:stretch/>
        </p:blipFill>
        <p:spPr>
          <a:xfrm>
            <a:off x="6111550" y="2367815"/>
            <a:ext cx="2425961" cy="3529133"/>
          </a:xfrm>
          <a:prstGeom prst="rect">
            <a:avLst/>
          </a:prstGeom>
        </p:spPr>
      </p:pic>
      <p:pic>
        <p:nvPicPr>
          <p:cNvPr id="5" name="Slika 4"/>
          <p:cNvPicPr>
            <a:picLocks noChangeAspect="1"/>
          </p:cNvPicPr>
          <p:nvPr/>
        </p:nvPicPr>
        <p:blipFill rotWithShape="1">
          <a:blip r:embed="rId3"/>
          <a:srcRect l="20136" t="14671" r="51650" b="24920"/>
          <a:stretch/>
        </p:blipFill>
        <p:spPr>
          <a:xfrm>
            <a:off x="8738625" y="2584580"/>
            <a:ext cx="2719368" cy="3275045"/>
          </a:xfrm>
          <a:prstGeom prst="rect">
            <a:avLst/>
          </a:prstGeom>
        </p:spPr>
      </p:pic>
    </p:spTree>
    <p:extLst>
      <p:ext uri="{BB962C8B-B14F-4D97-AF65-F5344CB8AC3E}">
        <p14:creationId xmlns:p14="http://schemas.microsoft.com/office/powerpoint/2010/main" val="1396627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Povezivanje na napajanje</a:t>
            </a:r>
          </a:p>
        </p:txBody>
      </p:sp>
      <p:sp>
        <p:nvSpPr>
          <p:cNvPr id="3" name="Rezervirano mjesto sadržaja 2"/>
          <p:cNvSpPr>
            <a:spLocks noGrp="1"/>
          </p:cNvSpPr>
          <p:nvPr>
            <p:ph idx="1"/>
          </p:nvPr>
        </p:nvSpPr>
        <p:spPr>
          <a:xfrm>
            <a:off x="1154955" y="2603500"/>
            <a:ext cx="3741136" cy="3416300"/>
          </a:xfrm>
        </p:spPr>
        <p:txBody>
          <a:bodyPr/>
          <a:lstStyle/>
          <a:p>
            <a:r>
              <a:rPr lang="hr-HR" dirty="0"/>
              <a:t>Lijevi izvod otpornika se spaja na –pol, zato se povlači vodič iz d8 do minus dijela na eksperimentalnoj pločici.</a:t>
            </a:r>
          </a:p>
          <a:p>
            <a:r>
              <a:rPr lang="hr-HR" dirty="0"/>
              <a:t>Crveni vodič se povlači iz b1 do + dijela eksperimentalne pločice na donjem dijelu.</a:t>
            </a:r>
          </a:p>
          <a:p>
            <a:endParaRPr lang="hr-HR" dirty="0"/>
          </a:p>
        </p:txBody>
      </p:sp>
      <p:pic>
        <p:nvPicPr>
          <p:cNvPr id="5" name="Slika 4"/>
          <p:cNvPicPr>
            <a:picLocks noChangeAspect="1"/>
          </p:cNvPicPr>
          <p:nvPr/>
        </p:nvPicPr>
        <p:blipFill rotWithShape="1">
          <a:blip r:embed="rId2"/>
          <a:srcRect l="26054" t="34173" r="37328" b="16588"/>
          <a:stretch/>
        </p:blipFill>
        <p:spPr>
          <a:xfrm>
            <a:off x="5192123" y="2346271"/>
            <a:ext cx="5964831" cy="4511729"/>
          </a:xfrm>
          <a:prstGeom prst="rect">
            <a:avLst/>
          </a:prstGeom>
        </p:spPr>
      </p:pic>
    </p:spTree>
    <p:extLst>
      <p:ext uri="{BB962C8B-B14F-4D97-AF65-F5344CB8AC3E}">
        <p14:creationId xmlns:p14="http://schemas.microsoft.com/office/powerpoint/2010/main" val="3580945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Povezivanje baterije</a:t>
            </a:r>
          </a:p>
        </p:txBody>
      </p:sp>
      <p:sp>
        <p:nvSpPr>
          <p:cNvPr id="3" name="Rezervirano mjesto sadržaja 2"/>
          <p:cNvSpPr>
            <a:spLocks noGrp="1"/>
          </p:cNvSpPr>
          <p:nvPr>
            <p:ph idx="1"/>
          </p:nvPr>
        </p:nvSpPr>
        <p:spPr>
          <a:xfrm>
            <a:off x="703542" y="2594350"/>
            <a:ext cx="4447192" cy="3416300"/>
          </a:xfrm>
        </p:spPr>
        <p:txBody>
          <a:bodyPr>
            <a:normAutofit fontScale="85000" lnSpcReduction="10000"/>
          </a:bodyPr>
          <a:lstStyle/>
          <a:p>
            <a:r>
              <a:rPr lang="hr-HR" dirty="0"/>
              <a:t>Iz izbornika komponenti se povuče bateriju.</a:t>
            </a:r>
          </a:p>
          <a:p>
            <a:r>
              <a:rPr lang="hr-HR" dirty="0"/>
              <a:t>Za zaokrenuti, klikne se na gumb „</a:t>
            </a:r>
            <a:r>
              <a:rPr lang="hr-HR" dirty="0" err="1"/>
              <a:t>Rotate</a:t>
            </a:r>
            <a:r>
              <a:rPr lang="hr-HR" dirty="0"/>
              <a:t>”</a:t>
            </a:r>
          </a:p>
          <a:p>
            <a:r>
              <a:rPr lang="hr-HR" dirty="0"/>
              <a:t>Za okretanje polova baterije se klikne na „</a:t>
            </a:r>
            <a:r>
              <a:rPr lang="hr-HR" dirty="0" err="1"/>
              <a:t>Mirror</a:t>
            </a:r>
            <a:r>
              <a:rPr lang="hr-HR" dirty="0"/>
              <a:t> </a:t>
            </a:r>
            <a:r>
              <a:rPr lang="hr-HR" dirty="0" err="1"/>
              <a:t>Component</a:t>
            </a:r>
            <a:r>
              <a:rPr lang="hr-HR" dirty="0"/>
              <a:t>”</a:t>
            </a:r>
          </a:p>
          <a:p>
            <a:r>
              <a:rPr lang="hr-HR" dirty="0"/>
              <a:t>Postoje posebni izvodi s baterije za + i za -  </a:t>
            </a:r>
          </a:p>
          <a:p>
            <a:r>
              <a:rPr lang="hr-HR" dirty="0"/>
              <a:t>Minus pol baterije se spoji sa crnim vodičem s minus dijelom eksperimentalne pločice.</a:t>
            </a:r>
          </a:p>
          <a:p>
            <a:r>
              <a:rPr lang="hr-HR" dirty="0"/>
              <a:t>Plus pol baterije se spoji sa crvenim vodičem na plus dio eksperimentalne pločice.</a:t>
            </a:r>
          </a:p>
        </p:txBody>
      </p:sp>
      <p:pic>
        <p:nvPicPr>
          <p:cNvPr id="4" name="Slika 3"/>
          <p:cNvPicPr>
            <a:picLocks noChangeAspect="1"/>
          </p:cNvPicPr>
          <p:nvPr/>
        </p:nvPicPr>
        <p:blipFill rotWithShape="1">
          <a:blip r:embed="rId2"/>
          <a:srcRect l="6309" t="28821" r="31854" b="21383"/>
          <a:stretch/>
        </p:blipFill>
        <p:spPr>
          <a:xfrm>
            <a:off x="5257800" y="2587752"/>
            <a:ext cx="6382512" cy="3317779"/>
          </a:xfrm>
          <a:prstGeom prst="rect">
            <a:avLst/>
          </a:prstGeom>
        </p:spPr>
      </p:pic>
    </p:spTree>
    <p:extLst>
      <p:ext uri="{BB962C8B-B14F-4D97-AF65-F5344CB8AC3E}">
        <p14:creationId xmlns:p14="http://schemas.microsoft.com/office/powerpoint/2010/main" val="676388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Sakrivanje izbornika komponenti</a:t>
            </a:r>
          </a:p>
        </p:txBody>
      </p:sp>
      <p:pic>
        <p:nvPicPr>
          <p:cNvPr id="4" name="Rezervirano mjesto sadržaja 3"/>
          <p:cNvPicPr>
            <a:picLocks noGrp="1" noChangeAspect="1"/>
          </p:cNvPicPr>
          <p:nvPr>
            <p:ph idx="1"/>
          </p:nvPr>
        </p:nvPicPr>
        <p:blipFill>
          <a:blip r:embed="rId2"/>
          <a:stretch>
            <a:fillRect/>
          </a:stretch>
        </p:blipFill>
        <p:spPr>
          <a:xfrm>
            <a:off x="1562181" y="2576068"/>
            <a:ext cx="6073422" cy="3416300"/>
          </a:xfrm>
          <a:prstGeom prst="rect">
            <a:avLst/>
          </a:prstGeom>
        </p:spPr>
      </p:pic>
      <p:sp>
        <p:nvSpPr>
          <p:cNvPr id="5" name="TekstniOkvir 4"/>
          <p:cNvSpPr txBox="1"/>
          <p:nvPr/>
        </p:nvSpPr>
        <p:spPr>
          <a:xfrm>
            <a:off x="8286144" y="3045139"/>
            <a:ext cx="3230666" cy="923330"/>
          </a:xfrm>
          <a:prstGeom prst="rect">
            <a:avLst/>
          </a:prstGeom>
          <a:noFill/>
        </p:spPr>
        <p:txBody>
          <a:bodyPr wrap="square" rtlCol="0">
            <a:spAutoFit/>
          </a:bodyPr>
          <a:lstStyle/>
          <a:p>
            <a:r>
              <a:rPr lang="hr-HR" dirty="0"/>
              <a:t>Ako se želi maknuti izbornik komponenti klikne se na „</a:t>
            </a:r>
            <a:r>
              <a:rPr lang="hr-HR" dirty="0" err="1"/>
              <a:t>Hide</a:t>
            </a:r>
            <a:r>
              <a:rPr lang="hr-HR" dirty="0"/>
              <a:t> </a:t>
            </a:r>
            <a:r>
              <a:rPr lang="hr-HR" dirty="0" err="1"/>
              <a:t>Component</a:t>
            </a:r>
            <a:r>
              <a:rPr lang="hr-HR" dirty="0"/>
              <a:t> Panel”.</a:t>
            </a:r>
          </a:p>
        </p:txBody>
      </p:sp>
      <p:cxnSp>
        <p:nvCxnSpPr>
          <p:cNvPr id="7" name="Ravni poveznik sa strelicom 6"/>
          <p:cNvCxnSpPr/>
          <p:nvPr/>
        </p:nvCxnSpPr>
        <p:spPr>
          <a:xfrm flipH="1">
            <a:off x="6428792" y="3321698"/>
            <a:ext cx="1754155" cy="1166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kstniOkvir 8"/>
          <p:cNvSpPr txBox="1"/>
          <p:nvPr/>
        </p:nvSpPr>
        <p:spPr>
          <a:xfrm>
            <a:off x="8286144" y="4686211"/>
            <a:ext cx="3230666" cy="923330"/>
          </a:xfrm>
          <a:prstGeom prst="rect">
            <a:avLst/>
          </a:prstGeom>
          <a:noFill/>
        </p:spPr>
        <p:txBody>
          <a:bodyPr wrap="square" rtlCol="0">
            <a:spAutoFit/>
          </a:bodyPr>
          <a:lstStyle/>
          <a:p>
            <a:r>
              <a:rPr lang="hr-HR" dirty="0"/>
              <a:t>Ako je izbornik sakriven tad ima strelicu „Show </a:t>
            </a:r>
            <a:r>
              <a:rPr lang="hr-HR" dirty="0" err="1"/>
              <a:t>Component</a:t>
            </a:r>
            <a:r>
              <a:rPr lang="hr-HR" dirty="0"/>
              <a:t> Panel”. </a:t>
            </a:r>
          </a:p>
        </p:txBody>
      </p:sp>
    </p:spTree>
    <p:extLst>
      <p:ext uri="{BB962C8B-B14F-4D97-AF65-F5344CB8AC3E}">
        <p14:creationId xmlns:p14="http://schemas.microsoft.com/office/powerpoint/2010/main" val="1539059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Ispitivanje ispravnosti sklopa</a:t>
            </a:r>
          </a:p>
        </p:txBody>
      </p:sp>
      <p:pic>
        <p:nvPicPr>
          <p:cNvPr id="8" name="Rezervirano mjesto sadržaja 7"/>
          <p:cNvPicPr>
            <a:picLocks noGrp="1" noChangeAspect="1"/>
          </p:cNvPicPr>
          <p:nvPr>
            <p:ph idx="1"/>
          </p:nvPr>
        </p:nvPicPr>
        <p:blipFill rotWithShape="1">
          <a:blip r:embed="rId2"/>
          <a:srcRect l="74851" b="58171"/>
          <a:stretch/>
        </p:blipFill>
        <p:spPr>
          <a:xfrm>
            <a:off x="625711" y="2666201"/>
            <a:ext cx="3054301" cy="2857522"/>
          </a:xfrm>
          <a:prstGeom prst="rect">
            <a:avLst/>
          </a:prstGeom>
        </p:spPr>
      </p:pic>
      <p:pic>
        <p:nvPicPr>
          <p:cNvPr id="9" name="Slika 8"/>
          <p:cNvPicPr>
            <a:picLocks noChangeAspect="1"/>
          </p:cNvPicPr>
          <p:nvPr/>
        </p:nvPicPr>
        <p:blipFill rotWithShape="1">
          <a:blip r:embed="rId3"/>
          <a:srcRect l="78486" t="9592" r="-408" b="55716"/>
          <a:stretch/>
        </p:blipFill>
        <p:spPr>
          <a:xfrm>
            <a:off x="7880862" y="2446488"/>
            <a:ext cx="3939155" cy="3506443"/>
          </a:xfrm>
          <a:prstGeom prst="rect">
            <a:avLst/>
          </a:prstGeom>
        </p:spPr>
      </p:pic>
      <p:sp>
        <p:nvSpPr>
          <p:cNvPr id="10" name="TekstniOkvir 9"/>
          <p:cNvSpPr txBox="1"/>
          <p:nvPr/>
        </p:nvSpPr>
        <p:spPr>
          <a:xfrm>
            <a:off x="4212398" y="2734429"/>
            <a:ext cx="3252092" cy="2031325"/>
          </a:xfrm>
          <a:prstGeom prst="rect">
            <a:avLst/>
          </a:prstGeom>
          <a:noFill/>
        </p:spPr>
        <p:txBody>
          <a:bodyPr wrap="square" rtlCol="0">
            <a:spAutoFit/>
          </a:bodyPr>
          <a:lstStyle/>
          <a:p>
            <a:r>
              <a:rPr lang="hr-HR" dirty="0"/>
              <a:t>Ako su sve komponente ispravno spojene, </a:t>
            </a:r>
            <a:r>
              <a:rPr lang="hr-HR" dirty="0" err="1"/>
              <a:t>kadse</a:t>
            </a:r>
            <a:r>
              <a:rPr lang="hr-HR" dirty="0"/>
              <a:t> klikne na gumb „Start </a:t>
            </a:r>
            <a:r>
              <a:rPr lang="hr-HR" dirty="0" err="1"/>
              <a:t>Simulatino</a:t>
            </a:r>
            <a:r>
              <a:rPr lang="hr-HR" dirty="0"/>
              <a:t>” boja svjetleće diode se promijeni.</a:t>
            </a:r>
          </a:p>
          <a:p>
            <a:r>
              <a:rPr lang="hr-HR" dirty="0"/>
              <a:t>Za kraj se klikne na „Stop </a:t>
            </a:r>
            <a:r>
              <a:rPr lang="hr-HR" dirty="0" err="1"/>
              <a:t>Simulation</a:t>
            </a:r>
            <a:r>
              <a:rPr lang="hr-HR" dirty="0"/>
              <a:t>”.</a:t>
            </a:r>
          </a:p>
        </p:txBody>
      </p:sp>
    </p:spTree>
    <p:extLst>
      <p:ext uri="{BB962C8B-B14F-4D97-AF65-F5344CB8AC3E}">
        <p14:creationId xmlns:p14="http://schemas.microsoft.com/office/powerpoint/2010/main" val="3411990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dirty="0"/>
          </a:p>
        </p:txBody>
      </p:sp>
      <p:sp>
        <p:nvSpPr>
          <p:cNvPr id="3" name="Rezervirano mjesto sadržaja 2"/>
          <p:cNvSpPr>
            <a:spLocks noGrp="1"/>
          </p:cNvSpPr>
          <p:nvPr>
            <p:ph idx="1"/>
          </p:nvPr>
        </p:nvSpPr>
        <p:spPr/>
        <p:txBody>
          <a:bodyPr>
            <a:normAutofit/>
          </a:bodyPr>
          <a:lstStyle/>
          <a:p>
            <a:pPr marL="0" indent="0">
              <a:buNone/>
            </a:pPr>
            <a:endParaRPr lang="hr-HR" sz="6000" dirty="0"/>
          </a:p>
          <a:p>
            <a:pPr marL="0" indent="0" algn="ctr">
              <a:buNone/>
            </a:pPr>
            <a:r>
              <a:rPr lang="hr-HR" sz="6000" dirty="0"/>
              <a:t>HVALA NA PAŽNJI!</a:t>
            </a:r>
          </a:p>
        </p:txBody>
      </p:sp>
    </p:spTree>
    <p:extLst>
      <p:ext uri="{BB962C8B-B14F-4D97-AF65-F5344CB8AC3E}">
        <p14:creationId xmlns:p14="http://schemas.microsoft.com/office/powerpoint/2010/main" val="726873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TINKERCAD</a:t>
            </a:r>
          </a:p>
        </p:txBody>
      </p:sp>
      <p:sp>
        <p:nvSpPr>
          <p:cNvPr id="3" name="Rezervirano mjesto sadržaja 2"/>
          <p:cNvSpPr>
            <a:spLocks noGrp="1"/>
          </p:cNvSpPr>
          <p:nvPr>
            <p:ph idx="1"/>
          </p:nvPr>
        </p:nvSpPr>
        <p:spPr/>
        <p:txBody>
          <a:bodyPr/>
          <a:lstStyle/>
          <a:p>
            <a:pPr marL="0" indent="0">
              <a:buNone/>
            </a:pPr>
            <a:r>
              <a:rPr lang="hr-HR" b="1" dirty="0"/>
              <a:t>Prednosti </a:t>
            </a:r>
            <a:r>
              <a:rPr lang="hr-HR" b="1" dirty="0" err="1"/>
              <a:t>Tinkercada</a:t>
            </a:r>
            <a:r>
              <a:rPr lang="hr-HR" b="1" dirty="0"/>
              <a:t>:</a:t>
            </a:r>
          </a:p>
          <a:p>
            <a:r>
              <a:rPr lang="hr-HR" dirty="0"/>
              <a:t>radi u web pregledniku (nije potrebna instalacija)</a:t>
            </a:r>
          </a:p>
          <a:p>
            <a:r>
              <a:rPr lang="hr-HR" dirty="0"/>
              <a:t>intuitivan i jednostavan za korištenje</a:t>
            </a:r>
          </a:p>
          <a:p>
            <a:r>
              <a:rPr lang="hr-HR" dirty="0"/>
              <a:t>odličan za edukaciju u STEM područjima</a:t>
            </a:r>
          </a:p>
          <a:p>
            <a:r>
              <a:rPr lang="hr-HR" dirty="0"/>
              <a:t>besplatan za korištenje.</a:t>
            </a:r>
          </a:p>
          <a:p>
            <a:pPr marL="0" indent="0">
              <a:buNone/>
            </a:pPr>
            <a:endParaRPr lang="hr-HR" dirty="0"/>
          </a:p>
        </p:txBody>
      </p:sp>
    </p:spTree>
    <p:extLst>
      <p:ext uri="{BB962C8B-B14F-4D97-AF65-F5344CB8AC3E}">
        <p14:creationId xmlns:p14="http://schemas.microsoft.com/office/powerpoint/2010/main" val="2675712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TINKERCAD CIRCUIT</a:t>
            </a:r>
          </a:p>
        </p:txBody>
      </p:sp>
      <p:sp>
        <p:nvSpPr>
          <p:cNvPr id="3" name="Rezervirano mjesto sadržaja 2"/>
          <p:cNvSpPr>
            <a:spLocks noGrp="1"/>
          </p:cNvSpPr>
          <p:nvPr>
            <p:ph idx="1"/>
          </p:nvPr>
        </p:nvSpPr>
        <p:spPr/>
        <p:txBody>
          <a:bodyPr/>
          <a:lstStyle/>
          <a:p>
            <a:r>
              <a:rPr lang="hr-HR" dirty="0" err="1"/>
              <a:t>Tinkercad</a:t>
            </a:r>
            <a:r>
              <a:rPr lang="hr-HR" dirty="0"/>
              <a:t> </a:t>
            </a:r>
            <a:r>
              <a:rPr lang="hr-HR" dirty="0" err="1"/>
              <a:t>Circuits</a:t>
            </a:r>
            <a:r>
              <a:rPr lang="hr-HR" dirty="0"/>
              <a:t> je virtualno okruženje u kojem se mogu:</a:t>
            </a:r>
          </a:p>
          <a:p>
            <a:pPr lvl="1"/>
            <a:r>
              <a:rPr lang="hr-HR" b="1" dirty="0"/>
              <a:t>spajati elektroničke komponente</a:t>
            </a:r>
            <a:r>
              <a:rPr lang="hr-HR" dirty="0"/>
              <a:t>, </a:t>
            </a:r>
          </a:p>
          <a:p>
            <a:pPr lvl="1"/>
            <a:r>
              <a:rPr lang="hr-HR" b="1" dirty="0"/>
              <a:t>programirati </a:t>
            </a:r>
            <a:r>
              <a:rPr lang="hr-HR" b="1" dirty="0" err="1"/>
              <a:t>mikrokontrolere</a:t>
            </a:r>
            <a:r>
              <a:rPr lang="hr-HR" dirty="0"/>
              <a:t> (npr. </a:t>
            </a:r>
            <a:r>
              <a:rPr lang="hr-HR" dirty="0" err="1"/>
              <a:t>Arduino</a:t>
            </a:r>
            <a:r>
              <a:rPr lang="hr-HR" dirty="0"/>
              <a:t> Uno) </a:t>
            </a:r>
          </a:p>
          <a:p>
            <a:pPr lvl="1"/>
            <a:r>
              <a:rPr lang="hr-HR" b="1" dirty="0"/>
              <a:t>pokretati simulacije</a:t>
            </a:r>
            <a:r>
              <a:rPr lang="hr-HR" dirty="0"/>
              <a:t> </a:t>
            </a:r>
          </a:p>
          <a:p>
            <a:pPr marL="457200" lvl="1" indent="0">
              <a:buNone/>
            </a:pPr>
            <a:r>
              <a:rPr lang="hr-HR" dirty="0"/>
              <a:t>sve unutar web preglednika, bez potrebe za fizičkom opremom.</a:t>
            </a:r>
          </a:p>
        </p:txBody>
      </p:sp>
    </p:spTree>
    <p:extLst>
      <p:ext uri="{BB962C8B-B14F-4D97-AF65-F5344CB8AC3E}">
        <p14:creationId xmlns:p14="http://schemas.microsoft.com/office/powerpoint/2010/main" val="2285377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TINKERCAD</a:t>
            </a:r>
          </a:p>
        </p:txBody>
      </p:sp>
      <p:pic>
        <p:nvPicPr>
          <p:cNvPr id="4" name="Rezervirano mjesto sadržaja 3"/>
          <p:cNvPicPr>
            <a:picLocks noGrp="1" noChangeAspect="1"/>
          </p:cNvPicPr>
          <p:nvPr>
            <p:ph idx="1"/>
          </p:nvPr>
        </p:nvPicPr>
        <p:blipFill rotWithShape="1">
          <a:blip r:embed="rId2"/>
          <a:srcRect l="6197" t="17740" r="1662" b="6513"/>
          <a:stretch/>
        </p:blipFill>
        <p:spPr>
          <a:xfrm>
            <a:off x="1344167" y="2560319"/>
            <a:ext cx="7543801" cy="3488391"/>
          </a:xfrm>
          <a:prstGeom prst="rect">
            <a:avLst/>
          </a:prstGeom>
        </p:spPr>
      </p:pic>
    </p:spTree>
    <p:extLst>
      <p:ext uri="{BB962C8B-B14F-4D97-AF65-F5344CB8AC3E}">
        <p14:creationId xmlns:p14="http://schemas.microsoft.com/office/powerpoint/2010/main" val="1425925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POKRETANJE PROGRAMA</a:t>
            </a:r>
          </a:p>
        </p:txBody>
      </p:sp>
      <p:pic>
        <p:nvPicPr>
          <p:cNvPr id="4" name="Rezervirano mjesto sadržaja 3"/>
          <p:cNvPicPr>
            <a:picLocks noGrp="1" noChangeAspect="1"/>
          </p:cNvPicPr>
          <p:nvPr>
            <p:ph idx="1"/>
          </p:nvPr>
        </p:nvPicPr>
        <p:blipFill rotWithShape="1">
          <a:blip r:embed="rId2"/>
          <a:srcRect l="174" t="12922"/>
          <a:stretch/>
        </p:blipFill>
        <p:spPr>
          <a:xfrm>
            <a:off x="5486399" y="2551176"/>
            <a:ext cx="6062835" cy="2974848"/>
          </a:xfrm>
          <a:prstGeom prst="rect">
            <a:avLst/>
          </a:prstGeom>
        </p:spPr>
      </p:pic>
      <p:sp>
        <p:nvSpPr>
          <p:cNvPr id="5" name="Pravokutnik 4"/>
          <p:cNvSpPr/>
          <p:nvPr/>
        </p:nvSpPr>
        <p:spPr>
          <a:xfrm>
            <a:off x="642766" y="2551176"/>
            <a:ext cx="4612140" cy="3139321"/>
          </a:xfrm>
          <a:prstGeom prst="rect">
            <a:avLst/>
          </a:prstGeom>
        </p:spPr>
        <p:txBody>
          <a:bodyPr wrap="square">
            <a:spAutoFit/>
          </a:bodyPr>
          <a:lstStyle/>
          <a:p>
            <a:r>
              <a:rPr lang="hr-HR" b="1" dirty="0"/>
              <a:t>1. Otvoriti web preglednik</a:t>
            </a:r>
          </a:p>
          <a:p>
            <a:r>
              <a:rPr lang="hr-HR" dirty="0"/>
              <a:t>Koristiti bilo koji preglednik (Chrome, Firefox, </a:t>
            </a:r>
            <a:r>
              <a:rPr lang="hr-HR" dirty="0" err="1"/>
              <a:t>Edge</a:t>
            </a:r>
            <a:r>
              <a:rPr lang="hr-HR" dirty="0"/>
              <a:t>, Safari).</a:t>
            </a:r>
          </a:p>
          <a:p>
            <a:r>
              <a:rPr lang="hr-HR" b="1" dirty="0"/>
              <a:t>2. Posjetiti službenu stranicu</a:t>
            </a:r>
          </a:p>
          <a:p>
            <a:r>
              <a:rPr lang="hr-HR" dirty="0"/>
              <a:t>Idi na: https://www.tinkercad.com</a:t>
            </a:r>
          </a:p>
          <a:p>
            <a:r>
              <a:rPr lang="hr-HR" b="1" dirty="0"/>
              <a:t>3. Prijava ili registracija</a:t>
            </a:r>
          </a:p>
          <a:p>
            <a:pPr>
              <a:buFont typeface="Arial" panose="020B0604020202020204" pitchFamily="34" charset="0"/>
              <a:buChar char="•"/>
            </a:pPr>
            <a:r>
              <a:rPr lang="hr-HR" dirty="0"/>
              <a:t> Ako već postoji račun, kliknuti </a:t>
            </a:r>
            <a:r>
              <a:rPr lang="hr-HR" b="1" dirty="0"/>
              <a:t>“</a:t>
            </a:r>
            <a:r>
              <a:rPr lang="hr-HR" b="1" dirty="0" err="1"/>
              <a:t>Sign</a:t>
            </a:r>
            <a:r>
              <a:rPr lang="hr-HR" b="1" dirty="0"/>
              <a:t> In”</a:t>
            </a:r>
            <a:r>
              <a:rPr lang="hr-HR" dirty="0"/>
              <a:t> i prijaviti se.</a:t>
            </a:r>
          </a:p>
          <a:p>
            <a:pPr>
              <a:buFont typeface="Arial" panose="020B0604020202020204" pitchFamily="34" charset="0"/>
              <a:buChar char="•"/>
            </a:pPr>
            <a:r>
              <a:rPr lang="hr-HR" dirty="0"/>
              <a:t> Ako nema računa, kliknuti </a:t>
            </a:r>
            <a:r>
              <a:rPr lang="hr-HR" b="1" dirty="0"/>
              <a:t>“</a:t>
            </a:r>
            <a:r>
              <a:rPr lang="hr-HR" b="1" dirty="0" err="1"/>
              <a:t>Join</a:t>
            </a:r>
            <a:r>
              <a:rPr lang="hr-HR" b="1" dirty="0"/>
              <a:t> </a:t>
            </a:r>
            <a:r>
              <a:rPr lang="hr-HR" b="1" dirty="0" err="1"/>
              <a:t>Now</a:t>
            </a:r>
            <a:r>
              <a:rPr lang="hr-HR" b="1" dirty="0"/>
              <a:t>”</a:t>
            </a:r>
            <a:r>
              <a:rPr lang="hr-HR" dirty="0"/>
              <a:t> i registriraj se (može se koristiti Google račun, Microsoft račun ili E-mail).</a:t>
            </a:r>
          </a:p>
        </p:txBody>
      </p:sp>
    </p:spTree>
    <p:extLst>
      <p:ext uri="{BB962C8B-B14F-4D97-AF65-F5344CB8AC3E}">
        <p14:creationId xmlns:p14="http://schemas.microsoft.com/office/powerpoint/2010/main" val="2630012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IZRADA JEDNOSTAVNOG SKLOPA</a:t>
            </a:r>
          </a:p>
        </p:txBody>
      </p:sp>
      <p:sp>
        <p:nvSpPr>
          <p:cNvPr id="3" name="Rezervirano mjesto sadržaja 2"/>
          <p:cNvSpPr>
            <a:spLocks noGrp="1"/>
          </p:cNvSpPr>
          <p:nvPr>
            <p:ph idx="1"/>
          </p:nvPr>
        </p:nvSpPr>
        <p:spPr>
          <a:xfrm>
            <a:off x="1154955" y="2603500"/>
            <a:ext cx="4303454" cy="3416300"/>
          </a:xfrm>
        </p:spPr>
        <p:txBody>
          <a:bodyPr/>
          <a:lstStyle/>
          <a:p>
            <a:r>
              <a:rPr lang="hr-HR" dirty="0"/>
              <a:t>ZADATAK:</a:t>
            </a:r>
          </a:p>
          <a:p>
            <a:pPr marL="0" indent="0">
              <a:buNone/>
            </a:pPr>
            <a:r>
              <a:rPr lang="hr-HR" dirty="0"/>
              <a:t>Prema elektroničkoj i montažnoj shemi izradi elektronički sklop s otpornikom tako da svjetleća dioda svijetli.</a:t>
            </a:r>
          </a:p>
        </p:txBody>
      </p:sp>
      <p:pic>
        <p:nvPicPr>
          <p:cNvPr id="4" name="Slika 3"/>
          <p:cNvPicPr>
            <a:picLocks noChangeAspect="1"/>
          </p:cNvPicPr>
          <p:nvPr/>
        </p:nvPicPr>
        <p:blipFill>
          <a:blip r:embed="rId2"/>
          <a:stretch>
            <a:fillRect/>
          </a:stretch>
        </p:blipFill>
        <p:spPr>
          <a:xfrm>
            <a:off x="5962262" y="2599611"/>
            <a:ext cx="5732106" cy="3821404"/>
          </a:xfrm>
          <a:prstGeom prst="rect">
            <a:avLst/>
          </a:prstGeom>
        </p:spPr>
      </p:pic>
    </p:spTree>
    <p:extLst>
      <p:ext uri="{BB962C8B-B14F-4D97-AF65-F5344CB8AC3E}">
        <p14:creationId xmlns:p14="http://schemas.microsoft.com/office/powerpoint/2010/main" val="1386753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POKRETANJE NOVOG PROJEKTA</a:t>
            </a:r>
          </a:p>
        </p:txBody>
      </p:sp>
      <p:pic>
        <p:nvPicPr>
          <p:cNvPr id="4" name="Rezervirano mjesto sadržaja 3"/>
          <p:cNvPicPr>
            <a:picLocks noGrp="1" noChangeAspect="1"/>
          </p:cNvPicPr>
          <p:nvPr>
            <p:ph idx="1"/>
          </p:nvPr>
        </p:nvPicPr>
        <p:blipFill>
          <a:blip r:embed="rId2"/>
          <a:stretch>
            <a:fillRect/>
          </a:stretch>
        </p:blipFill>
        <p:spPr>
          <a:xfrm>
            <a:off x="5227992" y="2678145"/>
            <a:ext cx="6073422" cy="3416300"/>
          </a:xfrm>
          <a:prstGeom prst="rect">
            <a:avLst/>
          </a:prstGeom>
        </p:spPr>
      </p:pic>
      <p:sp>
        <p:nvSpPr>
          <p:cNvPr id="5" name="TekstniOkvir 4"/>
          <p:cNvSpPr txBox="1"/>
          <p:nvPr/>
        </p:nvSpPr>
        <p:spPr>
          <a:xfrm>
            <a:off x="961053" y="3228391"/>
            <a:ext cx="3784567" cy="923330"/>
          </a:xfrm>
          <a:prstGeom prst="rect">
            <a:avLst/>
          </a:prstGeom>
          <a:noFill/>
        </p:spPr>
        <p:txBody>
          <a:bodyPr wrap="square" rtlCol="0">
            <a:spAutoFit/>
          </a:bodyPr>
          <a:lstStyle/>
          <a:p>
            <a:pPr marL="342900" indent="-342900">
              <a:buAutoNum type="arabicPeriod"/>
            </a:pPr>
            <a:r>
              <a:rPr lang="hr-HR" dirty="0"/>
              <a:t>Kliknuti na gumb „</a:t>
            </a:r>
            <a:r>
              <a:rPr lang="hr-HR" dirty="0" err="1"/>
              <a:t>Create</a:t>
            </a:r>
            <a:r>
              <a:rPr lang="hr-HR" dirty="0"/>
              <a:t>”</a:t>
            </a:r>
          </a:p>
          <a:p>
            <a:pPr marL="342900" indent="-342900">
              <a:buAutoNum type="arabicPeriod"/>
            </a:pPr>
            <a:r>
              <a:rPr lang="hr-HR" dirty="0"/>
              <a:t>U padajućem izborniku kliknuti na „</a:t>
            </a:r>
            <a:r>
              <a:rPr lang="hr-HR" dirty="0" err="1"/>
              <a:t>Circuits</a:t>
            </a:r>
            <a:r>
              <a:rPr lang="hr-HR" dirty="0"/>
              <a:t>”</a:t>
            </a:r>
          </a:p>
        </p:txBody>
      </p:sp>
    </p:spTree>
    <p:extLst>
      <p:ext uri="{BB962C8B-B14F-4D97-AF65-F5344CB8AC3E}">
        <p14:creationId xmlns:p14="http://schemas.microsoft.com/office/powerpoint/2010/main" val="3861664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RADNA POVRŠINA</a:t>
            </a:r>
          </a:p>
        </p:txBody>
      </p:sp>
      <p:pic>
        <p:nvPicPr>
          <p:cNvPr id="4" name="Rezervirano mjesto sadržaja 3"/>
          <p:cNvPicPr>
            <a:picLocks noGrp="1" noChangeAspect="1"/>
          </p:cNvPicPr>
          <p:nvPr>
            <p:ph idx="1"/>
          </p:nvPr>
        </p:nvPicPr>
        <p:blipFill>
          <a:blip r:embed="rId2"/>
          <a:stretch>
            <a:fillRect/>
          </a:stretch>
        </p:blipFill>
        <p:spPr>
          <a:xfrm>
            <a:off x="5384373" y="2621788"/>
            <a:ext cx="6073422" cy="3416300"/>
          </a:xfrm>
          <a:prstGeom prst="rect">
            <a:avLst/>
          </a:prstGeom>
        </p:spPr>
      </p:pic>
      <p:sp>
        <p:nvSpPr>
          <p:cNvPr id="5" name="TekstniOkvir 4"/>
          <p:cNvSpPr txBox="1"/>
          <p:nvPr/>
        </p:nvSpPr>
        <p:spPr>
          <a:xfrm>
            <a:off x="1106424" y="3255264"/>
            <a:ext cx="3566160" cy="923330"/>
          </a:xfrm>
          <a:prstGeom prst="rect">
            <a:avLst/>
          </a:prstGeom>
          <a:noFill/>
        </p:spPr>
        <p:txBody>
          <a:bodyPr wrap="square" rtlCol="0">
            <a:spAutoFit/>
          </a:bodyPr>
          <a:lstStyle/>
          <a:p>
            <a:r>
              <a:rPr lang="hr-HR" dirty="0"/>
              <a:t>U desnom dijelu prikazan je okvir u kojem se nalazi izbor elektroničkih elemenata.</a:t>
            </a:r>
          </a:p>
        </p:txBody>
      </p:sp>
    </p:spTree>
    <p:extLst>
      <p:ext uri="{BB962C8B-B14F-4D97-AF65-F5344CB8AC3E}">
        <p14:creationId xmlns:p14="http://schemas.microsoft.com/office/powerpoint/2010/main" val="33037865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ba za sastanke za ion">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Soba za sastanke za ion</Template>
  <TotalTime>212</TotalTime>
  <Words>1296</Words>
  <Application>Microsoft Office PowerPoint</Application>
  <PresentationFormat>Široki zaslon</PresentationFormat>
  <Paragraphs>116</Paragraphs>
  <Slides>25</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25</vt:i4>
      </vt:variant>
    </vt:vector>
  </HeadingPairs>
  <TitlesOfParts>
    <vt:vector size="30" baseType="lpstr">
      <vt:lpstr>Arial</vt:lpstr>
      <vt:lpstr>Century Gothic</vt:lpstr>
      <vt:lpstr>Times New Roman</vt:lpstr>
      <vt:lpstr>Wingdings 3</vt:lpstr>
      <vt:lpstr>Soba za sastanke za ion</vt:lpstr>
      <vt:lpstr>IZRADA ELEKTRONIČKIH SKLOPOVA</vt:lpstr>
      <vt:lpstr>TINKERCAD</vt:lpstr>
      <vt:lpstr>TINKERCAD</vt:lpstr>
      <vt:lpstr>TINKERCAD CIRCUIT</vt:lpstr>
      <vt:lpstr>TINKERCAD</vt:lpstr>
      <vt:lpstr>POKRETANJE PROGRAMA</vt:lpstr>
      <vt:lpstr>IZRADA JEDNOSTAVNOG SKLOPA</vt:lpstr>
      <vt:lpstr>POKRETANJE NOVOG PROJEKTA</vt:lpstr>
      <vt:lpstr>RADNA POVRŠINA</vt:lpstr>
      <vt:lpstr>IZBOR KOMPONENTI</vt:lpstr>
      <vt:lpstr>PRIKAZ KOMPONENTI</vt:lpstr>
      <vt:lpstr>EKSPERIMENTALNA PLOČICA</vt:lpstr>
      <vt:lpstr>EKSPERIMENTALNA PLOČICA</vt:lpstr>
      <vt:lpstr>DODAVANJE EKSPERIMENTALNE PLOČICE</vt:lpstr>
      <vt:lpstr>DODAVANJE KOMPONENTI NA EKSPERIMENTALNU PLOČICU</vt:lpstr>
      <vt:lpstr>DODAVANJE SVJETLEĆE DIODE</vt:lpstr>
      <vt:lpstr>Postavljena dioda</vt:lpstr>
      <vt:lpstr>Postavljanje otpornika</vt:lpstr>
      <vt:lpstr>Postavljen otpornik</vt:lpstr>
      <vt:lpstr>VODIČI</vt:lpstr>
      <vt:lpstr>Povezivanje na napajanje</vt:lpstr>
      <vt:lpstr>Povezivanje baterije</vt:lpstr>
      <vt:lpstr>Sakrivanje izbornika komponenti</vt:lpstr>
      <vt:lpstr>Ispitivanje ispravnosti sklopa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IZRADA ELEKTRONIČKOH SKLOPOVA</dc:title>
  <dc:creator>Katica Jukić</dc:creator>
  <cp:lastModifiedBy>Katica Jukić</cp:lastModifiedBy>
  <cp:revision>19</cp:revision>
  <dcterms:created xsi:type="dcterms:W3CDTF">2025-10-14T18:25:51Z</dcterms:created>
  <dcterms:modified xsi:type="dcterms:W3CDTF">2025-11-05T15:26:12Z</dcterms:modified>
</cp:coreProperties>
</file>