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6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5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66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3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06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19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16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80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30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25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60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41B5-A496-483F-BB2C-108C3527BC4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A06DB-F9FA-4552-9868-81DFCFAF2C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2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source=web&amp;rct=j&amp;opi=89978449&amp;url=https://www.tinkercad.com/&amp;ved=2ahUKEwiTsd_w6aiQAxWU-gIHHX3YA_MQFnoECAsQAQ&amp;usg=AOvVaw1JxBDMj3J4tH5_HVKfRPhY" TargetMode="External"/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POLARITET TESTERA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79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ISPITIVANJE FUNKCIONALNOSTI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316794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Da bi ispitali je li sklop pravilno sastavljen kliknuti mišem na gumb „Start </a:t>
            </a:r>
            <a:r>
              <a:rPr lang="hr-HR" dirty="0" err="1"/>
              <a:t>Simulation</a:t>
            </a:r>
            <a:r>
              <a:rPr lang="hr-HR" dirty="0"/>
              <a:t>”.</a:t>
            </a:r>
          </a:p>
          <a:p>
            <a:r>
              <a:rPr lang="hr-HR" dirty="0"/>
              <a:t>U ovom prvom slučaju trebala bi svijetliti žuta dioda (katoda je spojena preko otpornika na – pol, a anoda je spojena na + pol).</a:t>
            </a:r>
          </a:p>
          <a:p>
            <a:r>
              <a:rPr lang="hr-HR" dirty="0"/>
              <a:t>Promijeniti da se –pol baterije spoji na  pol eksperimentalne pločice, a  pol baterije na – pol eksperimentalne pločice. Sada svijetli crvena dioda.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921" t="37695" r="44419" b="11976"/>
          <a:stretch/>
        </p:blipFill>
        <p:spPr>
          <a:xfrm>
            <a:off x="6174659" y="1641986"/>
            <a:ext cx="4689986" cy="23499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80" t="39858" r="39747" b="15497"/>
          <a:stretch/>
        </p:blipFill>
        <p:spPr>
          <a:xfrm>
            <a:off x="6263680" y="4159046"/>
            <a:ext cx="4915597" cy="20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STRUJNI KRUG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64574"/>
            <a:ext cx="10515600" cy="4751286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Strujni krug je </a:t>
            </a:r>
            <a:r>
              <a:rPr lang="hr-HR" b="1" dirty="0"/>
              <a:t>zatvoreni put kojim električna struja može teći</a:t>
            </a:r>
            <a:r>
              <a:rPr lang="hr-HR" dirty="0"/>
              <a:t>. Da bi struja tekla, moraju biti ispunjeni određeni uvjeti. 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Osnovni dijelovi strujnog kruga:</a:t>
            </a:r>
          </a:p>
          <a:p>
            <a:r>
              <a:rPr lang="hr-HR" b="1" dirty="0"/>
              <a:t>Izvor električne energije</a:t>
            </a:r>
            <a:r>
              <a:rPr lang="hr-HR" dirty="0"/>
              <a:t> – npr. baterija ili utičnica.</a:t>
            </a:r>
          </a:p>
          <a:p>
            <a:r>
              <a:rPr lang="hr-HR" b="1" dirty="0"/>
              <a:t>Vodiči (žice)</a:t>
            </a:r>
            <a:r>
              <a:rPr lang="hr-HR" dirty="0"/>
              <a:t> – povezuju dijelove kruga i omogućuju prolazak struje.</a:t>
            </a:r>
          </a:p>
          <a:p>
            <a:r>
              <a:rPr lang="hr-HR" b="1" dirty="0"/>
              <a:t>Potrošač</a:t>
            </a:r>
            <a:r>
              <a:rPr lang="hr-HR" dirty="0"/>
              <a:t> – uređaj koji koristi električnu energiju, npr. žarulja, motor.</a:t>
            </a:r>
          </a:p>
          <a:p>
            <a:r>
              <a:rPr lang="hr-HR" b="1" dirty="0"/>
              <a:t>Prekidač</a:t>
            </a:r>
            <a:r>
              <a:rPr lang="hr-HR" dirty="0"/>
              <a:t> – omogućuje otvaranje i zatvaranje kruga (uključivanje/isključivanje).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Kako strujni krug funkcionira:</a:t>
            </a:r>
          </a:p>
          <a:p>
            <a:r>
              <a:rPr lang="hr-HR" dirty="0"/>
              <a:t>Kada je </a:t>
            </a:r>
            <a:r>
              <a:rPr lang="hr-HR" b="1" dirty="0"/>
              <a:t>prekidač zatvoren</a:t>
            </a:r>
            <a:r>
              <a:rPr lang="hr-HR" dirty="0"/>
              <a:t>, krug je </a:t>
            </a:r>
            <a:r>
              <a:rPr lang="hr-HR" b="1" dirty="0"/>
              <a:t>zatvoren</a:t>
            </a:r>
            <a:r>
              <a:rPr lang="hr-HR" dirty="0"/>
              <a:t> i struja može teći od izvora, kroz vodiče, do potrošača i natrag do izvora.</a:t>
            </a:r>
          </a:p>
          <a:p>
            <a:r>
              <a:rPr lang="hr-HR" dirty="0"/>
              <a:t>Kada je </a:t>
            </a:r>
            <a:r>
              <a:rPr lang="hr-HR" b="1" dirty="0"/>
              <a:t>prekidač otvoren</a:t>
            </a:r>
            <a:r>
              <a:rPr lang="hr-HR" dirty="0"/>
              <a:t>, krug je </a:t>
            </a:r>
            <a:r>
              <a:rPr lang="hr-HR" b="1" dirty="0"/>
              <a:t>prekinut</a:t>
            </a:r>
            <a:r>
              <a:rPr lang="hr-HR" dirty="0"/>
              <a:t> i struja ne može teći.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089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SHEMA SPAJANJA NA EKSPERIMENTALNOJ PLOČICI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4" t="23121" r="64705" b="44792"/>
          <a:stretch/>
        </p:blipFill>
        <p:spPr>
          <a:xfrm>
            <a:off x="1006503" y="2064775"/>
            <a:ext cx="3051045" cy="40115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3638" t="23866" r="5035" b="29958"/>
          <a:stretch/>
        </p:blipFill>
        <p:spPr>
          <a:xfrm>
            <a:off x="5220930" y="1976283"/>
            <a:ext cx="4060722" cy="40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POTREBNI ELEMENTI ZA IZRADU STRUJNOG KRUGA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7650" y="196452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eksperimentalna pločica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vodiči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izvor napajanja (baterija ili ispravljač)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otpornik 470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ῼ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(svjetleća) dioda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tipkalo.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732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IMENOVANJE VJEŽBE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542935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Kliknuti na „</a:t>
            </a:r>
            <a:r>
              <a:rPr lang="hr-HR" dirty="0" err="1"/>
              <a:t>Create</a:t>
            </a:r>
            <a:r>
              <a:rPr lang="hr-HR" dirty="0"/>
              <a:t>”, pa na „</a:t>
            </a:r>
            <a:r>
              <a:rPr lang="hr-HR" dirty="0" err="1"/>
              <a:t>Circuits</a:t>
            </a:r>
            <a:r>
              <a:rPr lang="hr-HR" dirty="0"/>
              <a:t>”.</a:t>
            </a:r>
          </a:p>
          <a:p>
            <a:r>
              <a:rPr lang="hr-HR" dirty="0"/>
              <a:t>Mogu se vježbe spremiti pod nekim svojim imenom. Svaki put kad se pokrene novi projekt, program ponudi neko svoje ime pod kojim će ga spremiti. </a:t>
            </a:r>
          </a:p>
          <a:p>
            <a:r>
              <a:rPr lang="hr-HR" dirty="0"/>
              <a:t>Pored ikone programa </a:t>
            </a:r>
            <a:r>
              <a:rPr lang="hr-HR" dirty="0" err="1"/>
              <a:t>Tinkercad</a:t>
            </a:r>
            <a:r>
              <a:rPr lang="hr-HR" dirty="0"/>
              <a:t> ima ime „Grand </a:t>
            </a:r>
            <a:r>
              <a:rPr lang="hr-HR" dirty="0" err="1"/>
              <a:t>Krunk</a:t>
            </a:r>
            <a:r>
              <a:rPr lang="hr-HR" dirty="0"/>
              <a:t> – </a:t>
            </a:r>
            <a:r>
              <a:rPr lang="hr-HR" dirty="0" err="1"/>
              <a:t>Inari</a:t>
            </a:r>
            <a:r>
              <a:rPr lang="hr-HR" dirty="0"/>
              <a:t>. Postaviti pokazivač miša na taj okvir pa će se pokazati „</a:t>
            </a:r>
            <a:r>
              <a:rPr lang="hr-HR" dirty="0" err="1"/>
              <a:t>Change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”. </a:t>
            </a:r>
          </a:p>
          <a:p>
            <a:r>
              <a:rPr lang="hr-HR" dirty="0"/>
              <a:t>Kliknuti mišem u okvir, pa upisati svoje ime i pritisnuti tipku Enter da prihvati novo ime. Ova vježba neka bude spremljena pod imenom – STRUJNI KRUG.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626" t="12631" r="72165" b="65764"/>
          <a:stretch/>
        </p:blipFill>
        <p:spPr>
          <a:xfrm>
            <a:off x="6892414" y="1710812"/>
            <a:ext cx="4559332" cy="19467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775" t="12881" r="64445" b="53319"/>
          <a:stretch/>
        </p:blipFill>
        <p:spPr>
          <a:xfrm>
            <a:off x="7049729" y="3893574"/>
            <a:ext cx="4336026" cy="2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ELEMENATA - OTPORNIK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419127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Dodati eksperimentalnu pločicu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Dodati otpornik, podesiti vrijednost otpornika na 470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ῼ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tako da se u okviru upiše vrijednost 470, a u padajućem izborniku odabere mjernu jedinicu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ῼ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Izvodi otpornika se mogu pomicati tako da se postavi pokazivač miša na kraj izvoda i povlači miš do željene pozicije. Kad je postavljen pokazivač miša na kraj jednog izvoda otpornika pojavit će se crveni kvadratić i natpis Terminal 1. 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Postavljen je otpornik tako da jedan izvod ide na  gornji dio eksperimentalne pločice na – izvod.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Drugi izvod otpornika je postavljen u h13.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045" t="27877" r="16704" b="23892"/>
          <a:stretch/>
        </p:blipFill>
        <p:spPr>
          <a:xfrm>
            <a:off x="7364360" y="2414652"/>
            <a:ext cx="4227871" cy="2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ELEMENATA - DIODA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138142"/>
            <a:ext cx="4925992" cy="4351338"/>
          </a:xfrm>
        </p:spPr>
        <p:txBody>
          <a:bodyPr/>
          <a:lstStyle/>
          <a:p>
            <a:r>
              <a:rPr lang="hr-HR" dirty="0"/>
              <a:t>Dioda se postavlja tako da katoda ( - pol) ide u g13, a anoda ide u e13 rupu</a:t>
            </a:r>
          </a:p>
          <a:p>
            <a:r>
              <a:rPr lang="hr-HR" dirty="0"/>
              <a:t>Dioda se treba postaviti u stupac 13 u kojem se nalazi i otpornik.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1281" t="23127" r="3661" b="4104"/>
          <a:stretch/>
        </p:blipFill>
        <p:spPr>
          <a:xfrm>
            <a:off x="7757651" y="2487562"/>
            <a:ext cx="3844413" cy="24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TIPKALO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1387" y="1707638"/>
            <a:ext cx="481186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Tipkalo u strujnom krugu je električni prekidač koji se aktivira pritiskom – ona privremeno zatvara ili otvara strujni krug kad se pritisne.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Latn-RS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Kad se pritisne, zatvori se strujni krug i struja može teći. Kad se otpusti, krug se ponovno otvori i struja prestaje teći.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Latn-RS" alt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Tipkalo je obično trenutni prekidač, što znači da radi samo dok se drži pritisnutim.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U izborniku elemenata se bira „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Pushbutton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“.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Ako je potreban detaljni opis ove komponente klikne se na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gumb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detail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132"/>
            <a:ext cx="393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65165" t="1905" r="-1608" b="20604"/>
          <a:stretch/>
        </p:blipFill>
        <p:spPr>
          <a:xfrm>
            <a:off x="5545394" y="875071"/>
            <a:ext cx="2644876" cy="31634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76399" t="4841"/>
          <a:stretch/>
        </p:blipFill>
        <p:spPr>
          <a:xfrm>
            <a:off x="9246802" y="868227"/>
            <a:ext cx="2379406" cy="539655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565059" y="4355690"/>
            <a:ext cx="2379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Ako se klikne na „How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works</a:t>
            </a:r>
            <a:r>
              <a:rPr lang="hr-HR" dirty="0"/>
              <a:t>”, dobit će se opis komponente kako radi.</a:t>
            </a:r>
          </a:p>
        </p:txBody>
      </p:sp>
    </p:spTree>
    <p:extLst>
      <p:ext uri="{BB962C8B-B14F-4D97-AF65-F5344CB8AC3E}">
        <p14:creationId xmlns:p14="http://schemas.microsoft.com/office/powerpoint/2010/main" val="416455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SPAJANJE TIPKALA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110316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Tipkalo se u strujni krug spaja serijski, što znači da se postavlja na putu između izvora električne energije i potrošača (npr. žarulje).</a:t>
            </a:r>
          </a:p>
          <a:p>
            <a:r>
              <a:rPr lang="hr-HR" dirty="0"/>
              <a:t>Tipkalo s 4 nožice zapravo ima dva para međusobno povezanih nožica.</a:t>
            </a:r>
          </a:p>
          <a:p>
            <a:r>
              <a:rPr lang="hr-HR" dirty="0"/>
              <a:t>Povući </a:t>
            </a:r>
            <a:r>
              <a:rPr lang="hr-HR" dirty="0" err="1"/>
              <a:t>Pushbutton</a:t>
            </a:r>
            <a:r>
              <a:rPr lang="hr-HR" dirty="0"/>
              <a:t> na eksperimentalnu pločicu. Zaokrenut tipkalo tako da 1b nožica bude u e11, 2b da je u e13, 1a da je u b11 i 2a da je u b13.</a:t>
            </a:r>
          </a:p>
          <a:p>
            <a:r>
              <a:rPr lang="hr-HR" dirty="0"/>
              <a:t>Nožice s oznakama 1a na b11, a 2a na b13. Te se nožice spajaju na  napajanje s posebnim vodičem.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8651" t="32130" r="30440" b="19298"/>
          <a:stretch/>
        </p:blipFill>
        <p:spPr>
          <a:xfrm>
            <a:off x="6027175" y="560440"/>
            <a:ext cx="4460710" cy="29791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6447" t="31276" r="30909" b="19357"/>
          <a:stretch/>
        </p:blipFill>
        <p:spPr>
          <a:xfrm>
            <a:off x="6037006" y="3490452"/>
            <a:ext cx="4739149" cy="30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3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SPAJANJE NA IZVOR NAPAJANJA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Dovući bateriju i postaviti je s lijeve strane eksperimentalne pločice.</a:t>
            </a:r>
          </a:p>
          <a:p>
            <a:r>
              <a:rPr lang="hr-HR" dirty="0"/>
              <a:t>Zaokrenuti bateriju i zrcaliti tako da –pol bude gore, a  pol dolje da bi spoj bio pregledniji.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433" t="30246" r="27564" b="11344"/>
          <a:stretch/>
        </p:blipFill>
        <p:spPr>
          <a:xfrm>
            <a:off x="3126659" y="3451123"/>
            <a:ext cx="6331974" cy="29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POLARITET TESTERA – ISPITIVAČ POLOVA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Cilj vježbe: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Naučiti kako pomoću jednostavnog elektroničkog sklopa provjeriti polaritet napona (DC).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Razumjeti ponašanje dioda u ovisnosti o smjeru struje.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Uočiti razliku između pozitivnog i negativnog priključka izvora napajanja.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Za rad je potreban program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Tinkercad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. Komponente koje će trebati: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eksperimentalna pločica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vodiči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izvor napajanja 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otpornik od 100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ῼ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 svjetleće diode (različitih boja).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15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954" t="29725" r="24547" b="19166"/>
          <a:stretch/>
        </p:blipFill>
        <p:spPr>
          <a:xfrm>
            <a:off x="3837693" y="4125940"/>
            <a:ext cx="6521650" cy="251668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 ISPRAVNOSTI SKLOPA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 se klikne na gumb „Start </a:t>
            </a:r>
            <a:r>
              <a:rPr lang="hr-HR" dirty="0" err="1"/>
              <a:t>Simulation</a:t>
            </a:r>
            <a:r>
              <a:rPr lang="hr-HR" dirty="0"/>
              <a:t>”, vidi se da se ništa ne dešava.</a:t>
            </a:r>
          </a:p>
          <a:p>
            <a:r>
              <a:rPr lang="hr-HR" dirty="0"/>
              <a:t>Kad se postavi pokazivač miša na tipkalo i pritisne lijeva tipka miša, svjetleća dioda će svijetliti.</a:t>
            </a:r>
          </a:p>
          <a:p>
            <a:r>
              <a:rPr lang="hr-HR" dirty="0"/>
              <a:t>Da bi dioda stalno svijetlila mora se držati pritisnuta lijeva tipka miša nad </a:t>
            </a:r>
            <a:r>
              <a:rPr lang="hr-HR" dirty="0" err="1"/>
              <a:t>tipkalom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614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SHEMA SPAJANJA NA EKSPERIMENTALNOJ PLOČICI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73" t="38739" r="4414" b="20493"/>
          <a:stretch/>
        </p:blipFill>
        <p:spPr>
          <a:xfrm>
            <a:off x="1444753" y="2432302"/>
            <a:ext cx="6695101" cy="36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TINKERCAD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altLang="sr-Latn-RS" dirty="0">
                <a:latin typeface="Arial" panose="020B0604020202020204" pitchFamily="34" charset="0"/>
              </a:rPr>
              <a:t>U adresnu traku upisati „</a:t>
            </a:r>
            <a:r>
              <a:rPr lang="sr-Latn-RS" altLang="sr-Latn-RS" dirty="0" err="1">
                <a:latin typeface="Arial" panose="020B0604020202020204" pitchFamily="34" charset="0"/>
              </a:rPr>
              <a:t>Tinkercad</a:t>
            </a:r>
            <a:r>
              <a:rPr lang="sr-Latn-RS" altLang="sr-Latn-RS" dirty="0">
                <a:latin typeface="Arial" panose="020B0604020202020204" pitchFamily="34" charset="0"/>
              </a:rPr>
              <a:t>“ (kao rezultat pretrage na prvom </a:t>
            </a:r>
            <a:r>
              <a:rPr lang="sr-Latn-RS" altLang="sr-Latn-RS" dirty="0" err="1">
                <a:latin typeface="Arial" panose="020B0604020202020204" pitchFamily="34" charset="0"/>
              </a:rPr>
              <a:t>mjestu</a:t>
            </a:r>
            <a:r>
              <a:rPr lang="sr-Latn-RS" altLang="sr-Latn-RS" dirty="0">
                <a:latin typeface="Arial" panose="020B0604020202020204" pitchFamily="34" charset="0"/>
              </a:rPr>
              <a:t> je službena stranica za </a:t>
            </a:r>
            <a:r>
              <a:rPr lang="sr-Latn-RS" altLang="sr-Latn-RS" dirty="0" err="1">
                <a:latin typeface="Arial" panose="020B0604020202020204" pitchFamily="34" charset="0"/>
              </a:rPr>
              <a:t>Tinkercad</a:t>
            </a:r>
            <a:r>
              <a:rPr lang="sr-Latn-RS" altLang="sr-Latn-RS" dirty="0">
                <a:latin typeface="Arial" panose="020B0604020202020204" pitchFamily="34" charset="0"/>
              </a:rPr>
              <a:t>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altLang="sr-Latn-RS" dirty="0">
                <a:latin typeface="Arial" panose="020B0604020202020204" pitchFamily="34" charset="0"/>
              </a:rPr>
              <a:t>Kliknuti na naslov </a:t>
            </a:r>
            <a:r>
              <a:rPr lang="sr-Latn-RS" altLang="sr-Latn-RS" dirty="0" err="1">
                <a:latin typeface="Arial" panose="020B0604020202020204" pitchFamily="34" charset="0"/>
              </a:rPr>
              <a:t>Tinkercad</a:t>
            </a:r>
            <a:r>
              <a:rPr lang="sr-Latn-RS" altLang="sr-Latn-RS" dirty="0">
                <a:latin typeface="Arial" panose="020B0604020202020204" pitchFamily="34" charset="0"/>
              </a:rPr>
              <a:t> (</a:t>
            </a:r>
            <a:r>
              <a:rPr lang="sr-Latn-RS" altLang="sr-Latn-RS" i="1" dirty="0">
                <a:latin typeface="Arial" panose="020B0604020202020204" pitchFamily="34" charset="0"/>
                <a:hlinkClick r:id="rId2"/>
              </a:rPr>
              <a:t>https://www.tinkercad.com</a:t>
            </a:r>
            <a:r>
              <a:rPr lang="sr-Latn-RS" altLang="sr-Latn-RS" i="1" dirty="0">
                <a:latin typeface="Arial" panose="020B0604020202020204" pitchFamily="34" charset="0"/>
              </a:rPr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i="1" dirty="0">
                <a:latin typeface="Arial" panose="020B0604020202020204" pitchFamily="34" charset="0"/>
              </a:rPr>
              <a:t>Kliknuti na </a:t>
            </a:r>
            <a:r>
              <a:rPr lang="sr-Latn-RS" i="1" dirty="0" err="1">
                <a:latin typeface="Arial" panose="020B0604020202020204" pitchFamily="34" charset="0"/>
              </a:rPr>
              <a:t>gumb</a:t>
            </a:r>
            <a:r>
              <a:rPr lang="sr-Latn-RS" i="1" dirty="0">
                <a:latin typeface="Arial" panose="020B0604020202020204" pitchFamily="34" charset="0"/>
              </a:rPr>
              <a:t> „</a:t>
            </a:r>
            <a:r>
              <a:rPr lang="sr-Latn-RS" i="1" dirty="0" err="1">
                <a:latin typeface="Arial" panose="020B0604020202020204" pitchFamily="34" charset="0"/>
              </a:rPr>
              <a:t>Create</a:t>
            </a:r>
            <a:r>
              <a:rPr lang="sr-Latn-RS" i="1" dirty="0">
                <a:latin typeface="Arial" panose="020B0604020202020204" pitchFamily="34" charset="0"/>
              </a:rPr>
              <a:t>“, u padajućem izborniku kliknuti na </a:t>
            </a:r>
            <a:r>
              <a:rPr lang="sr-Latn-RS" i="1" dirty="0" err="1">
                <a:latin typeface="Arial" panose="020B0604020202020204" pitchFamily="34" charset="0"/>
              </a:rPr>
              <a:t>Circuits</a:t>
            </a:r>
            <a:r>
              <a:rPr lang="sr-Latn-RS" i="1" dirty="0">
                <a:latin typeface="Arial" panose="020B0604020202020204" pitchFamily="34" charset="0"/>
              </a:rPr>
              <a:t>.</a:t>
            </a:r>
            <a:endParaRPr lang="hr-H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77053"/>
            <a:ext cx="3129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·</a:t>
            </a:r>
          </a:p>
        </p:txBody>
      </p:sp>
      <p:sp>
        <p:nvSpPr>
          <p:cNvPr id="5" name="AutoShape 2" descr="data:image/png;base64,iVBORw0KGgoAAAANSUhEUgAAACAAAAAgCAMAAABEpIrGAAAAjVBMVEX7RyX/////ezn8mzr/5cv+yJH/9usitFyRygbW0jArt2PI7df29c3a1kDe21bm43nd2k/w77G+6s8AZrZCmsxsut0LbbqNut7r8/rk7/iNwuHo9fq23e50vt+YwuJbndF0rNig1OrK5vP3+/3C2u632ex8udzY6PQsgcOUzedMlMzO4vKHx+R+sttko9PDcePfAAAA2ElEQVR4Aa3QAxbDQAAA0U5t23Zy/9sFq7rhvOxT/jLziKyJnCkMQKQAKIAc/wAS+Pm/v4B8ACgQAHLFACBHCu9AQJmSibKJiikMgGoNJACQAKDeUMD/NNArQBNaCoj/X1ag/QWYFYBO5e8WFWhr0P12yEoLgq8ZDIKfumeib2JgCgOGozETBaYwlQCYzRcCLFmu1goAaLDZMhdgt39sweGggTdmMwFYGnD0wdSAyU6A0/jcG0pwANhqcGErwHW3u40lQA4JZszu8prntWV/XPMyn18WYd7BBfCcIVwKTa5l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69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4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POSTAVLJANJE KOMPONENTI EKSPERIMENTALNA PLOČICA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Povući eksperimentalnu pločicu na radni dio ekrana </a:t>
            </a:r>
          </a:p>
          <a:p>
            <a:pPr lvl="1"/>
            <a:r>
              <a:rPr lang="hr-HR" dirty="0"/>
              <a:t>kliknuti lijevu tipku miša na </a:t>
            </a:r>
            <a:r>
              <a:rPr lang="hr-HR" dirty="0" err="1"/>
              <a:t>Breadboars</a:t>
            </a:r>
            <a:r>
              <a:rPr lang="hr-HR" dirty="0"/>
              <a:t> </a:t>
            </a:r>
            <a:r>
              <a:rPr lang="hr-HR" dirty="0" err="1"/>
              <a:t>small</a:t>
            </a:r>
            <a:r>
              <a:rPr lang="hr-HR" dirty="0"/>
              <a:t> i dok se drži pritisnuta lijeva tipka miša, pomakne se miš tako da pločica bude na sredini ekrana.</a:t>
            </a:r>
          </a:p>
          <a:p>
            <a:r>
              <a:rPr lang="hr-HR" dirty="0"/>
              <a:t>Kad se postavi eksperimentalna pločica na radni dio pojavit će se i okvir u kojem se može upisati ime pločice.</a:t>
            </a:r>
          </a:p>
          <a:p>
            <a:r>
              <a:rPr lang="hr-HR" dirty="0"/>
              <a:t>Ako se želi pomaknuti eksperimentalnu pločicu tad se postavi pokazivač miša na rub pločice, pritisne lijeva tipka miša i povlači pločica na novo mjesto.</a:t>
            </a:r>
          </a:p>
          <a:p>
            <a:r>
              <a:rPr lang="hr-HR" dirty="0"/>
              <a:t>Kad se postavi pokazivač miša na neki utor na pločici, pojavit će se crveni kvadratić, ako se u tom trenutku pritisne lijeva tipka miša i povlači, crta se vodič. Da bi prestali crtati, potrebno je dva puta brzo pritisnuti lijevu tipku miša. Crta se može obrisati sa tipkom </a:t>
            </a:r>
            <a:r>
              <a:rPr lang="hr-HR" dirty="0" err="1"/>
              <a:t>Delete</a:t>
            </a:r>
            <a:r>
              <a:rPr lang="hr-HR" dirty="0"/>
              <a:t>. </a:t>
            </a:r>
          </a:p>
          <a:p>
            <a:r>
              <a:rPr lang="hr-HR" dirty="0"/>
              <a:t>Ako se želi zaustaviti crtanje vodiča može se pritisnuti i tipku ECS na tipkovnici.</a:t>
            </a:r>
          </a:p>
          <a:p>
            <a:r>
              <a:rPr lang="hr-HR" dirty="0"/>
              <a:t>Ako se neka komponenta želi maknuti s eksperimentalne pločice tad se klikne lijevom tipkom miša na određenu komponentu i pritisne tipku </a:t>
            </a:r>
            <a:r>
              <a:rPr lang="hr-HR" dirty="0" err="1"/>
              <a:t>Delete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76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DODAVANJE KOMPONENTI</a:t>
            </a:r>
            <a:br>
              <a:rPr lang="hr-HR" dirty="0"/>
            </a:br>
            <a:r>
              <a:rPr lang="hr-HR" dirty="0"/>
              <a:t>OTPORNIK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5585" y="1783080"/>
            <a:ext cx="4502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Otpornik postaviti tako da prelazi preko središnjeg utora.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Jedan izvod se povuče tako da je spojen na utor npr. h18, a drugi izvod je u d18. 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 okviru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Resistence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se upiše oznaka za otpornik npr. R1 i postavi da je vrijednost otpornika 100 </a:t>
            </a: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Ω.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alt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Diode, a posebno </a:t>
            </a:r>
            <a:r>
              <a:rPr lang="sr-Latn-RS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LED (</a:t>
            </a:r>
            <a:r>
              <a:rPr lang="sr-Latn-RS" altLang="sr-Latn-RS" b="1" dirty="0" err="1">
                <a:latin typeface="Calibri" panose="020F0502020204030204" pitchFamily="34" charset="0"/>
                <a:cs typeface="Calibri" panose="020F0502020204030204" pitchFamily="34" charset="0"/>
              </a:rPr>
              <a:t>svjetleće</a:t>
            </a:r>
            <a:r>
              <a:rPr lang="sr-Latn-RS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) diode</a:t>
            </a: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su </a:t>
            </a:r>
            <a:r>
              <a:rPr lang="sr-Latn-RS" alt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osjetljive</a:t>
            </a: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 na previsoku struju, pa  se zato </a:t>
            </a:r>
            <a:r>
              <a:rPr lang="sr-Latn-RS" alt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uvijek</a:t>
            </a: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spaja i otpornik.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Otpornik od 100 Ω ograničava struju na </a:t>
            </a:r>
            <a:r>
              <a:rPr lang="sr-Latn-RS" alt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sigurnu razinu</a:t>
            </a:r>
            <a:r>
              <a:rPr lang="sr-Latn-RS" altLang="sr-Latn-RS" dirty="0">
                <a:latin typeface="Calibri" panose="020F0502020204030204" pitchFamily="34" charset="0"/>
                <a:cs typeface="Calibri" panose="020F0502020204030204" pitchFamily="34" charset="0"/>
              </a:rPr>
              <a:t> kada se koristi napon od oko 5V do 9V.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42" t="23399"/>
          <a:stretch/>
        </p:blipFill>
        <p:spPr>
          <a:xfrm>
            <a:off x="5257800" y="1828799"/>
            <a:ext cx="6123376" cy="33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DODAVANJE SVJETLEĆIH DIODA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041490" cy="4351338"/>
          </a:xfrm>
        </p:spPr>
        <p:txBody>
          <a:bodyPr>
            <a:normAutofit fontScale="70000" lnSpcReduction="20000"/>
          </a:bodyPr>
          <a:lstStyle/>
          <a:p>
            <a:r>
              <a:rPr lang="hr-HR" dirty="0" err="1"/>
              <a:t>Puvući</a:t>
            </a:r>
            <a:r>
              <a:rPr lang="hr-HR" dirty="0"/>
              <a:t> prvu diodu i postaviti je ispod otpornika.</a:t>
            </a:r>
          </a:p>
          <a:p>
            <a:r>
              <a:rPr lang="hr-HR" dirty="0"/>
              <a:t>Okrenuti je tako da se klikne gumb „</a:t>
            </a:r>
            <a:r>
              <a:rPr lang="hr-HR" dirty="0" err="1"/>
              <a:t>Rotate</a:t>
            </a:r>
            <a:r>
              <a:rPr lang="hr-HR" dirty="0"/>
              <a:t>”. </a:t>
            </a:r>
          </a:p>
          <a:p>
            <a:r>
              <a:rPr lang="hr-HR" dirty="0"/>
              <a:t>Prva dioda će biti spojena tako da je anoda spojena na otpornik (u isti stupac kao i otpornik), b18, a katoda je spojena na –pol izvora napajanja.</a:t>
            </a:r>
          </a:p>
          <a:p>
            <a:r>
              <a:rPr lang="hr-HR" dirty="0"/>
              <a:t>Upiše se oznaka D1, a boja neka bude crvena.</a:t>
            </a:r>
          </a:p>
          <a:p>
            <a:r>
              <a:rPr lang="hr-HR" dirty="0"/>
              <a:t>Povući i drugu diodu, zaokrenuti je. Drugu diodu se postavlja tako da je katoda u istom redu kao što je anoda prve diode (b10), a anoda se spaja na  pol napajanja.</a:t>
            </a:r>
          </a:p>
          <a:p>
            <a:r>
              <a:rPr lang="hr-HR" dirty="0"/>
              <a:t>Diode treba međusobno spojiti vodičem. Vodič ide od b10 do b18. Može se odabrati druga boja vodiča da je lakše pratiti spajanje.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7819" t="28785"/>
          <a:stretch/>
        </p:blipFill>
        <p:spPr>
          <a:xfrm>
            <a:off x="6096000" y="1825625"/>
            <a:ext cx="5791199" cy="32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BATERIJE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018" y="1799303"/>
            <a:ext cx="4534930" cy="241120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50866" y="1799303"/>
            <a:ext cx="5654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Nakon što se povuče baterija na radni dio, potrebno je bateriju zaokrenuti. Klikne se na gumb „</a:t>
            </a:r>
            <a:r>
              <a:rPr lang="hr-HR" dirty="0" err="1"/>
              <a:t>Rotate</a:t>
            </a:r>
            <a:r>
              <a:rPr lang="hr-HR" dirty="0"/>
              <a:t>” dok se baterija ne zaokrene prema eksperimentalnoj pločici.</a:t>
            </a:r>
          </a:p>
          <a:p>
            <a:endParaRPr lang="hr-HR" dirty="0"/>
          </a:p>
          <a:p>
            <a:r>
              <a:rPr lang="hr-HR" dirty="0"/>
              <a:t>Može se kliknuti na gumb „</a:t>
            </a:r>
            <a:r>
              <a:rPr lang="hr-HR" dirty="0" err="1"/>
              <a:t>Mirror</a:t>
            </a:r>
            <a:r>
              <a:rPr lang="hr-HR" dirty="0"/>
              <a:t> </a:t>
            </a:r>
            <a:r>
              <a:rPr lang="hr-HR" dirty="0" err="1"/>
              <a:t>Componente</a:t>
            </a:r>
            <a:r>
              <a:rPr lang="hr-HR" dirty="0"/>
              <a:t>” da se zamijene polaritete baterije tako da je jednostavnije spojiti –pol na –izvod eksperimentalne pločice.</a:t>
            </a:r>
          </a:p>
          <a:p>
            <a:endParaRPr lang="hr-HR" dirty="0"/>
          </a:p>
          <a:p>
            <a:r>
              <a:rPr lang="hr-HR" dirty="0"/>
              <a:t>Baterija se spaja tako da se postavi pokazivač miša na -pol baterije i povuče do –izvoda na pločici. Vodič za spajanje na –pol neka bude plave boje, na isti način se povezuje  pol baterije ali vodič neka bude crvene boje.</a:t>
            </a:r>
          </a:p>
          <a:p>
            <a:endParaRPr lang="hr-HR" dirty="0"/>
          </a:p>
          <a:p>
            <a:r>
              <a:rPr lang="hr-HR" dirty="0"/>
              <a:t>Prilikom spajanja baterije s izvodima na pločici, ako se želi da vodič bude uredno prikazan, može se otpustiti tipka miša i promijeniti smjer kretanja, pa nastaviti povlačiti vodič. Za kraj dva puta brzo pritisnuti lijevu tipku miša i vodič se više ne crta.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-798" t="36821" r="39273" b="12431"/>
          <a:stretch/>
        </p:blipFill>
        <p:spPr>
          <a:xfrm>
            <a:off x="6605018" y="4395019"/>
            <a:ext cx="4534930" cy="21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ISPITIVANJE FUNKCIONALNOSTI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4874342" cy="4351338"/>
          </a:xfrm>
        </p:spPr>
        <p:txBody>
          <a:bodyPr/>
          <a:lstStyle/>
          <a:p>
            <a:r>
              <a:rPr lang="hr-HR" dirty="0"/>
              <a:t>Da bi ispitali je li sklop pravilno sastavljen kliknuti mišem na gumb „Start </a:t>
            </a:r>
            <a:r>
              <a:rPr lang="hr-HR" dirty="0" err="1"/>
              <a:t>Simulation</a:t>
            </a:r>
            <a:r>
              <a:rPr lang="hr-HR" dirty="0"/>
              <a:t>”.</a:t>
            </a:r>
          </a:p>
          <a:p>
            <a:r>
              <a:rPr lang="hr-HR" dirty="0"/>
              <a:t>U ovom prvom slučaju trebala bi svijetliti žuta dioda (katoda je spojena preko otpornika na – pol, a anoda je spojena na  pol.)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921" t="37695" r="44419" b="11976"/>
          <a:stretch/>
        </p:blipFill>
        <p:spPr>
          <a:xfrm>
            <a:off x="6174659" y="1641986"/>
            <a:ext cx="4689986" cy="23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1465</Words>
  <Application>Microsoft Office PowerPoint</Application>
  <PresentationFormat>Široki zaslon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Tema sustava Office</vt:lpstr>
      <vt:lpstr>POLARITET TESTERA</vt:lpstr>
      <vt:lpstr>POLARITET TESTERA – ISPITIVAČ POLOVA</vt:lpstr>
      <vt:lpstr>SHEMA SPAJANJA NA EKSPERIMENTALNOJ PLOČICI</vt:lpstr>
      <vt:lpstr>TINKERCAD</vt:lpstr>
      <vt:lpstr>POSTAVLJANJE KOMPONENTI EKSPERIMENTALNA PLOČICA</vt:lpstr>
      <vt:lpstr>DODAVANJE KOMPONENTI OTPORNIK</vt:lpstr>
      <vt:lpstr>DODAVANJE SVJETLEĆIH DIODA</vt:lpstr>
      <vt:lpstr>DODAVANJE BATERIJE</vt:lpstr>
      <vt:lpstr>ISPITIVANJE FUNKCIONALNOSTI</vt:lpstr>
      <vt:lpstr>ISPITIVANJE FUNKCIONALNOSTI</vt:lpstr>
      <vt:lpstr>STRUJNI KRUG</vt:lpstr>
      <vt:lpstr>SHEMA SPAJANJA NA EKSPERIMENTALNOJ PLOČICI</vt:lpstr>
      <vt:lpstr>POTREBNI ELEMENTI ZA IZRADU STRUJNOG KRUGA</vt:lpstr>
      <vt:lpstr>IMENOVANJE VJEŽBE</vt:lpstr>
      <vt:lpstr>DODAVANJE ELEMENATA - OTPORNIK</vt:lpstr>
      <vt:lpstr>DODAVANJE ELEMENATA - DIODA</vt:lpstr>
      <vt:lpstr>TIPKALO</vt:lpstr>
      <vt:lpstr>SPAJANJE TIPKALA</vt:lpstr>
      <vt:lpstr>SPAJANJE NA IZVOR NAPAJANJA</vt:lpstr>
      <vt:lpstr>PROVJERA ISPRAVNOSTI SKLOPA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POLARITET TESTERA</dc:title>
  <dc:creator>Katica Jukić</dc:creator>
  <cp:lastModifiedBy>Katica Jukić</cp:lastModifiedBy>
  <cp:revision>22</cp:revision>
  <dcterms:created xsi:type="dcterms:W3CDTF">2025-10-16T13:28:53Z</dcterms:created>
  <dcterms:modified xsi:type="dcterms:W3CDTF">2025-11-05T15:27:44Z</dcterms:modified>
</cp:coreProperties>
</file>