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embeddedFontLst>
    <p:embeddedFont>
      <p:font typeface="Afacad Flux" panose="020B0604020202020204" charset="0"/>
      <p:regular r:id="rId31"/>
      <p:bold r:id="rId32"/>
    </p:embeddedFont>
    <p:embeddedFont>
      <p:font typeface="Afacad Flux Medium" panose="020B0604020202020204" charset="0"/>
      <p:regular r:id="rId33"/>
      <p:bold r:id="rId34"/>
    </p:embeddedFont>
    <p:embeddedFont>
      <p:font typeface="Comfortaa" panose="020B060402020202020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43BC498-5A21-45AE-BF08-9FB0B38F3A2E}">
  <a:tblStyle styleId="{643BC498-5A21-45AE-BF08-9FB0B38F3A2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a8a843219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a8a843219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a8a843219f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a8a843219f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a8a843219f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3a8a843219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a8a843219f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a8a843219f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a8a843219f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a8a843219f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a8a843219f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a8a843219f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a8a843219f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3a8a843219f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a8a843219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3a8a843219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4000"/>
    </mc:Choice>
    <mc:Fallback xmlns=""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4000"/>
    </mc:Choice>
    <mc:Fallback xmlns=""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4000"/>
    </mc:Choice>
    <mc:Fallback xmlns=""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4000"/>
    </mc:Choice>
    <mc:Fallback xmlns=""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4000"/>
    </mc:Choice>
    <mc:Fallback xmlns=""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4000"/>
    </mc:Choice>
    <mc:Fallback xmlns=""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4000"/>
    </mc:Choice>
    <mc:Fallback xmlns=""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4000"/>
    </mc:Choice>
    <mc:Fallback xmlns=""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4000"/>
    </mc:Choice>
    <mc:Fallback xmlns="">
      <p:transition spd="slow" advClick="0" advTm="4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notesSlide" Target="../notesSlides/notesSlide11.xml"/><Relationship Id="rId7" Type="http://schemas.openxmlformats.org/officeDocument/2006/relationships/hyperlink" Target="http://www.youtube.com/watch?v=bwU-smD74ww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13.xml"/><Relationship Id="rId2" Type="http://schemas.microsoft.com/office/2007/relationships/media" Target="../media/media1.mp4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.xml"/><Relationship Id="rId5" Type="http://schemas.openxmlformats.org/officeDocument/2006/relationships/video" Target="../media/media2.mp4"/><Relationship Id="rId4" Type="http://schemas.microsoft.com/office/2007/relationships/media" Target="../media/media2.mp4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video" Target="../media/media3.mp4"/><Relationship Id="rId7" Type="http://schemas.openxmlformats.org/officeDocument/2006/relationships/image" Target="../media/image28.png"/><Relationship Id="rId2" Type="http://schemas.microsoft.com/office/2007/relationships/media" Target="../media/media3.mp4"/><Relationship Id="rId1" Type="http://schemas.openxmlformats.org/officeDocument/2006/relationships/tags" Target="../tags/tag14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video" Target="../media/media4.mp4"/><Relationship Id="rId7" Type="http://schemas.openxmlformats.org/officeDocument/2006/relationships/image" Target="../media/image32.png"/><Relationship Id="rId2" Type="http://schemas.microsoft.com/office/2007/relationships/media" Target="../media/media4.mp4"/><Relationship Id="rId1" Type="http://schemas.openxmlformats.org/officeDocument/2006/relationships/tags" Target="../tags/tag15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59.png"/><Relationship Id="rId5" Type="http://schemas.openxmlformats.org/officeDocument/2006/relationships/image" Target="../media/image44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4.png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D8B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8382000" y="-952500"/>
            <a:ext cx="4762500" cy="4762500"/>
          </a:xfrm>
          <a:prstGeom prst="roundRect">
            <a:avLst>
              <a:gd name="adj" fmla="val 50000"/>
            </a:avLst>
          </a:prstGeom>
          <a:solidFill>
            <a:srgbClr val="BC84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1340405" y="974377"/>
            <a:ext cx="951118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ZNANJEM PROTIV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750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 NASILJA</a:t>
            </a:r>
            <a:endParaRPr/>
          </a:p>
        </p:txBody>
      </p:sp>
      <p:sp>
        <p:nvSpPr>
          <p:cNvPr id="86" name="Google Shape;86;p13"/>
          <p:cNvSpPr txBox="1"/>
          <p:nvPr/>
        </p:nvSpPr>
        <p:spPr>
          <a:xfrm>
            <a:off x="2681287" y="3431827"/>
            <a:ext cx="6829425" cy="470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99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0" i="0" u="none" strike="noStrike" cap="none">
                <a:solidFill>
                  <a:srgbClr val="475569"/>
                </a:solidFill>
                <a:latin typeface="Afacad Flux Medium"/>
                <a:ea typeface="Afacad Flux Medium"/>
                <a:cs typeface="Afacad Flux Medium"/>
                <a:sym typeface="Afacad Flux Medium"/>
              </a:rPr>
              <a:t>Školski projekt: Naša škola – naš siguran prostor</a:t>
            </a:r>
            <a:endParaRPr/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4">
            <a:alphaModFix/>
          </a:blip>
          <a:srcRect l="3752" t="4562" r="5849" b="4571"/>
          <a:stretch/>
        </p:blipFill>
        <p:spPr>
          <a:xfrm>
            <a:off x="5116352" y="4981582"/>
            <a:ext cx="1959294" cy="176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943" y="5282862"/>
            <a:ext cx="2303325" cy="116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58783" y="5365036"/>
            <a:ext cx="2822549" cy="10021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3000"/>
    </mc:Choice>
    <mc:Fallback xmlns="">
      <p:transition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9106">
            <a:off x="1188350" y="235300"/>
            <a:ext cx="9459911" cy="655320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78872" y="2365975"/>
            <a:ext cx="6238178" cy="390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/>
          <p:nvPr/>
        </p:nvSpPr>
        <p:spPr>
          <a:xfrm>
            <a:off x="260700" y="356545"/>
            <a:ext cx="1160145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50" b="1" i="0" u="none" strike="noStrike" cap="none" dirty="0" err="1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Prve</a:t>
            </a:r>
            <a:r>
              <a:rPr lang="en-US" sz="4350" b="1" i="0" u="none" strike="noStrike" cap="none" dirty="0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350" b="1" i="0" u="none" strike="noStrike" cap="none" dirty="0" err="1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aktivnosti</a:t>
            </a:r>
            <a:r>
              <a:rPr lang="en-US" sz="4350" b="1" i="0" u="none" strike="noStrike" cap="none" dirty="0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 u </a:t>
            </a:r>
            <a:r>
              <a:rPr lang="en-US" sz="4350" b="1" i="0" u="none" strike="noStrike" cap="none" dirty="0" err="1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školi</a:t>
            </a:r>
            <a:endParaRPr dirty="0"/>
          </a:p>
        </p:txBody>
      </p:sp>
      <p:sp>
        <p:nvSpPr>
          <p:cNvPr id="186" name="Google Shape;186;p23"/>
          <p:cNvSpPr txBox="1"/>
          <p:nvPr/>
        </p:nvSpPr>
        <p:spPr>
          <a:xfrm>
            <a:off x="519700" y="1736934"/>
            <a:ext cx="55506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6225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 b="1" i="0" u="none" strike="noStrike" cap="none">
                <a:solidFill>
                  <a:srgbClr val="FF823A"/>
                </a:solidFill>
                <a:latin typeface="Afacad Flux"/>
                <a:ea typeface="Afacad Flux"/>
                <a:cs typeface="Afacad Flux"/>
                <a:sym typeface="Afacad Flux"/>
              </a:rPr>
              <a:t>Edukativni video</a:t>
            </a:r>
            <a:endParaRPr sz="1900"/>
          </a:p>
        </p:txBody>
      </p:sp>
      <p:sp>
        <p:nvSpPr>
          <p:cNvPr id="187" name="Google Shape;187;p23"/>
          <p:cNvSpPr txBox="1"/>
          <p:nvPr/>
        </p:nvSpPr>
        <p:spPr>
          <a:xfrm>
            <a:off x="260700" y="2516025"/>
            <a:ext cx="5286300" cy="13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Učenici od 6. do 8. razreda gledali su </a:t>
            </a:r>
            <a:r>
              <a:rPr lang="en-US" sz="24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video o socijalnom isključivanju </a:t>
            </a:r>
            <a:r>
              <a:rPr lang="en-US" sz="24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– obliku nasilja koji često prolazi neopaženo.</a:t>
            </a:r>
            <a:endParaRPr sz="1900"/>
          </a:p>
        </p:txBody>
      </p:sp>
      <p:sp>
        <p:nvSpPr>
          <p:cNvPr id="188" name="Google Shape;188;p23"/>
          <p:cNvSpPr txBox="1"/>
          <p:nvPr/>
        </p:nvSpPr>
        <p:spPr>
          <a:xfrm>
            <a:off x="664725" y="4275520"/>
            <a:ext cx="55506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14325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 b="1" i="0" u="none" strike="noStrike" cap="none">
                <a:solidFill>
                  <a:srgbClr val="BC84EE"/>
                </a:solidFill>
                <a:latin typeface="Afacad Flux"/>
                <a:ea typeface="Afacad Flux"/>
                <a:cs typeface="Afacad Flux"/>
                <a:sym typeface="Afacad Flux"/>
              </a:rPr>
              <a:t>Razgovor u razredu</a:t>
            </a:r>
            <a:endParaRPr sz="1900"/>
          </a:p>
        </p:txBody>
      </p:sp>
      <p:sp>
        <p:nvSpPr>
          <p:cNvPr id="189" name="Google Shape;189;p23"/>
          <p:cNvSpPr txBox="1"/>
          <p:nvPr/>
        </p:nvSpPr>
        <p:spPr>
          <a:xfrm>
            <a:off x="260700" y="4790175"/>
            <a:ext cx="4986000" cy="13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Učitelji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su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s </a:t>
            </a:r>
            <a:r>
              <a:rPr lang="en-US" sz="24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učenicima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analizirali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vrste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nasilja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i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učili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kako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zaustaviti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sukobe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čim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ih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primijete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.</a:t>
            </a:r>
            <a:endParaRPr sz="1900" dirty="0"/>
          </a:p>
        </p:txBody>
      </p:sp>
      <p:pic>
        <p:nvPicPr>
          <p:cNvPr id="190" name="Google Shape;190;p23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9750" y="1801659"/>
            <a:ext cx="27622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0700" y="4340245"/>
            <a:ext cx="31432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 descr="Učenici OŠ Manuš-Split, OŠ Bol (Brač) i Obrtničke škole u Splitu zajednički su snimili kratki edukativni video o socijalnom isključivanju." title="Socijalna isključenost (S.O.S. - Stani - Osvijesti - Suoči se)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84149" y="2660327"/>
            <a:ext cx="5827625" cy="327803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3" name="Google Shape;193;p23" title="qr-code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31249" y="227925"/>
            <a:ext cx="2016824" cy="209736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"/>
    </mc:Choice>
    <mc:Fallback xmlns="">
      <p:transition spd="slow" advClick="0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525" y="3820675"/>
            <a:ext cx="4478450" cy="265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/>
          <p:nvPr/>
        </p:nvSpPr>
        <p:spPr>
          <a:xfrm>
            <a:off x="395400" y="229625"/>
            <a:ext cx="45564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5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Stablo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35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 podrške</a:t>
            </a:r>
            <a:endParaRPr/>
          </a:p>
        </p:txBody>
      </p:sp>
      <p:sp>
        <p:nvSpPr>
          <p:cNvPr id="200" name="Google Shape;200;p24"/>
          <p:cNvSpPr txBox="1"/>
          <p:nvPr/>
        </p:nvSpPr>
        <p:spPr>
          <a:xfrm>
            <a:off x="471150" y="1960500"/>
            <a:ext cx="4404900" cy="14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Na glavnom panou u školi "izraslo" je stablo puno poruka podrške žrtvama nasilja.</a:t>
            </a:r>
            <a:endParaRPr sz="2100"/>
          </a:p>
        </p:txBody>
      </p:sp>
      <p:pic>
        <p:nvPicPr>
          <p:cNvPr id="201" name="Google Shape;201;p24"/>
          <p:cNvPicPr preferRelativeResize="0"/>
          <p:nvPr/>
        </p:nvPicPr>
        <p:blipFill rotWithShape="1">
          <a:blip r:embed="rId5">
            <a:alphaModFix/>
          </a:blip>
          <a:srcRect l="1080" t="1563" r="-1080" b="-3687"/>
          <a:stretch/>
        </p:blipFill>
        <p:spPr>
          <a:xfrm>
            <a:off x="5735200" y="123875"/>
            <a:ext cx="6562949" cy="646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4113" y="3522251"/>
            <a:ext cx="1809275" cy="16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 rotWithShape="1">
          <a:blip r:embed="rId7">
            <a:alphaModFix/>
          </a:blip>
          <a:srcRect l="22920" t="24916" r="31594" b="23934"/>
          <a:stretch/>
        </p:blipFill>
        <p:spPr>
          <a:xfrm rot="-1638928">
            <a:off x="3186561" y="4564305"/>
            <a:ext cx="1910830" cy="161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 rotWithShape="1">
          <a:blip r:embed="rId8">
            <a:alphaModFix/>
          </a:blip>
          <a:srcRect l="12539" t="7488" r="41480" b="54446"/>
          <a:stretch/>
        </p:blipFill>
        <p:spPr>
          <a:xfrm rot="978429">
            <a:off x="673579" y="4641894"/>
            <a:ext cx="1672741" cy="168154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6-05-20 at 10.17.19">
            <a:hlinkClick r:id="" action="ppaction://media"/>
            <a:extLst>
              <a:ext uri="{FF2B5EF4-FFF2-40B4-BE49-F238E27FC236}">
                <a16:creationId xmlns:a16="http://schemas.microsoft.com/office/drawing/2014/main" id="{45B8AFFE-2946-1AA1-7E8A-7A9D207517B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9771" y="258307"/>
            <a:ext cx="3486751" cy="6198669"/>
          </a:xfrm>
          <a:prstGeom prst="rect">
            <a:avLst/>
          </a:prstGeom>
        </p:spPr>
      </p:pic>
      <p:pic>
        <p:nvPicPr>
          <p:cNvPr id="3" name="WhatsApp Video 2026-05-20 at 10.18.00">
            <a:hlinkClick r:id="" action="ppaction://media"/>
            <a:extLst>
              <a:ext uri="{FF2B5EF4-FFF2-40B4-BE49-F238E27FC236}">
                <a16:creationId xmlns:a16="http://schemas.microsoft.com/office/drawing/2014/main" id="{3501174D-95BD-1049-AACA-728FB0A8751C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59793" y="258307"/>
            <a:ext cx="3486751" cy="619866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6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7050" y="1562612"/>
            <a:ext cx="3706758" cy="396440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 txBox="1"/>
          <p:nvPr/>
        </p:nvSpPr>
        <p:spPr>
          <a:xfrm>
            <a:off x="571500" y="571500"/>
            <a:ext cx="1160145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5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Glas učenika</a:t>
            </a:r>
            <a:endParaRPr/>
          </a:p>
        </p:txBody>
      </p:sp>
      <p:sp>
        <p:nvSpPr>
          <p:cNvPr id="217" name="Google Shape;217;p26"/>
          <p:cNvSpPr txBox="1"/>
          <p:nvPr/>
        </p:nvSpPr>
        <p:spPr>
          <a:xfrm>
            <a:off x="1218500" y="5716716"/>
            <a:ext cx="4762500" cy="8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Transparenti:</a:t>
            </a:r>
            <a:r>
              <a:rPr lang="en-US" sz="23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Članovi Volonterskog kluba izradili su poruke protiv nasilja.</a:t>
            </a:r>
            <a:endParaRPr sz="1800"/>
          </a:p>
        </p:txBody>
      </p:sp>
      <p:sp>
        <p:nvSpPr>
          <p:cNvPr id="218" name="Google Shape;218;p26"/>
          <p:cNvSpPr txBox="1"/>
          <p:nvPr/>
        </p:nvSpPr>
        <p:spPr>
          <a:xfrm>
            <a:off x="6776575" y="455379"/>
            <a:ext cx="4762500" cy="13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b="1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Prosvjed</a:t>
            </a:r>
            <a:r>
              <a:rPr lang="en-US" sz="2350" b="1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350" b="1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mira</a:t>
            </a:r>
            <a:r>
              <a:rPr lang="en-US" sz="2350" b="1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:</a:t>
            </a:r>
            <a:r>
              <a:rPr lang="en-US" sz="23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3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Učenici</a:t>
            </a:r>
            <a:r>
              <a:rPr lang="en-US" sz="23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3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su</a:t>
            </a:r>
            <a:r>
              <a:rPr lang="en-US" sz="23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3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tijekom</a:t>
            </a:r>
            <a:r>
              <a:rPr lang="en-US" sz="23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3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odmora</a:t>
            </a:r>
            <a:r>
              <a:rPr lang="en-US" sz="23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3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prošetali</a:t>
            </a:r>
            <a:r>
              <a:rPr lang="en-US" sz="23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3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školom</a:t>
            </a:r>
            <a:r>
              <a:rPr lang="en-US" sz="23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s </a:t>
            </a:r>
            <a:r>
              <a:rPr lang="en-US" sz="23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jasnim</a:t>
            </a:r>
            <a:r>
              <a:rPr lang="en-US" sz="23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3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porukama</a:t>
            </a:r>
            <a:r>
              <a:rPr lang="en-US" sz="23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.</a:t>
            </a:r>
            <a:endParaRPr sz="1800" dirty="0"/>
          </a:p>
        </p:txBody>
      </p:sp>
      <p:pic>
        <p:nvPicPr>
          <p:cNvPr id="219" name="Google Shape;219;p26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2852" y="5833438"/>
            <a:ext cx="400523" cy="41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6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42443" y="632421"/>
            <a:ext cx="400514" cy="49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6"/>
          <p:cNvPicPr preferRelativeResize="0"/>
          <p:nvPr/>
        </p:nvPicPr>
        <p:blipFill rotWithShape="1">
          <a:blip r:embed="rId9">
            <a:alphaModFix/>
          </a:blip>
          <a:srcRect t="-9508" b="12684"/>
          <a:stretch/>
        </p:blipFill>
        <p:spPr>
          <a:xfrm>
            <a:off x="1218500" y="1369967"/>
            <a:ext cx="3403848" cy="4012956"/>
          </a:xfrm>
          <a:prstGeom prst="rect">
            <a:avLst/>
          </a:prstGeom>
          <a:noFill/>
          <a:ln>
            <a:noFill/>
          </a:ln>
          <a:effectLst>
            <a:outerShdw blurRad="52827" dist="17609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2" name="Google Shape;222;p26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32225" y="1901750"/>
            <a:ext cx="2973175" cy="45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WhatsApp Video 2026-05-20 at 23.00.06">
            <a:hlinkClick r:id="" action="ppaction://media"/>
            <a:extLst>
              <a:ext uri="{FF2B5EF4-FFF2-40B4-BE49-F238E27FC236}">
                <a16:creationId xmlns:a16="http://schemas.microsoft.com/office/drawing/2014/main" id="{6823BD15-A284-2086-0452-72E0E23D940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12169" y="2050533"/>
            <a:ext cx="2413285" cy="42902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7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4800" y="1077375"/>
            <a:ext cx="3408299" cy="530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8112" y="1306616"/>
            <a:ext cx="2661675" cy="472278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7"/>
          <p:cNvSpPr txBox="1"/>
          <p:nvPr/>
        </p:nvSpPr>
        <p:spPr>
          <a:xfrm>
            <a:off x="590400" y="353950"/>
            <a:ext cx="116016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50" b="1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Vršnjačka edukacija</a:t>
            </a:r>
            <a:endParaRPr/>
          </a:p>
        </p:txBody>
      </p:sp>
      <p:sp>
        <p:nvSpPr>
          <p:cNvPr id="231" name="Google Shape;231;p27"/>
          <p:cNvSpPr txBox="1"/>
          <p:nvPr/>
        </p:nvSpPr>
        <p:spPr>
          <a:xfrm>
            <a:off x="4477250" y="2261750"/>
            <a:ext cx="3579300" cy="1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Vršnjačka edukacija:</a:t>
            </a:r>
            <a:endParaRPr sz="2450" b="1" i="0" u="none" strike="noStrike" cap="none">
              <a:solidFill>
                <a:srgbClr val="334155"/>
              </a:solidFill>
              <a:latin typeface="Afacad Flux"/>
              <a:ea typeface="Afacad Flux"/>
              <a:cs typeface="Afacad Flux"/>
              <a:sym typeface="Afacad Flux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7. razredi</a:t>
            </a:r>
            <a:r>
              <a:rPr lang="en-US" sz="24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su ušli u sve ostale razrede i upoznali ih s projektom.</a:t>
            </a:r>
            <a:endParaRPr sz="1900"/>
          </a:p>
        </p:txBody>
      </p:sp>
      <p:pic>
        <p:nvPicPr>
          <p:cNvPr id="232" name="Google Shape;232;p27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19325" y="1306628"/>
            <a:ext cx="555500" cy="45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7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70650" y="1015975"/>
            <a:ext cx="3408299" cy="530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WhatsApp Video 2026-05-20 at 23.00.06 (1)">
            <a:hlinkClick r:id="" action="ppaction://media"/>
            <a:extLst>
              <a:ext uri="{FF2B5EF4-FFF2-40B4-BE49-F238E27FC236}">
                <a16:creationId xmlns:a16="http://schemas.microsoft.com/office/drawing/2014/main" id="{9178AEBE-D27E-7EB1-8483-F470C5F1408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14598" y="1164657"/>
            <a:ext cx="2815439" cy="50052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/>
          <p:nvPr/>
        </p:nvSpPr>
        <p:spPr>
          <a:xfrm>
            <a:off x="5381625" y="2454622"/>
            <a:ext cx="1428750" cy="95250"/>
          </a:xfrm>
          <a:prstGeom prst="rect">
            <a:avLst/>
          </a:prstGeom>
          <a:solidFill>
            <a:srgbClr val="1E29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8"/>
          <p:cNvSpPr txBox="1"/>
          <p:nvPr/>
        </p:nvSpPr>
        <p:spPr>
          <a:xfrm>
            <a:off x="3715702" y="2835622"/>
            <a:ext cx="4760595" cy="84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RADIONICE</a:t>
            </a:r>
            <a:endParaRPr/>
          </a:p>
        </p:txBody>
      </p:sp>
      <p:sp>
        <p:nvSpPr>
          <p:cNvPr id="241" name="Google Shape;241;p28"/>
          <p:cNvSpPr txBox="1"/>
          <p:nvPr/>
        </p:nvSpPr>
        <p:spPr>
          <a:xfrm>
            <a:off x="3271837" y="3988147"/>
            <a:ext cx="5648325" cy="39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1E293B"/>
                </a:solidFill>
                <a:latin typeface="Afacad Flux"/>
                <a:ea typeface="Afacad Flux"/>
                <a:cs typeface="Afacad Flux"/>
                <a:sym typeface="Afacad Flux"/>
              </a:rPr>
              <a:t>Program po razredima na satovima razrednika</a:t>
            </a:r>
            <a:endParaRPr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2000"/>
    </mc:Choice>
    <mc:Fallback xmlns="">
      <p:transition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025" y="1688600"/>
            <a:ext cx="3492550" cy="20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9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1625" y="4251800"/>
            <a:ext cx="3359075" cy="218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9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47100" y="4742399"/>
            <a:ext cx="3492550" cy="186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9"/>
          <p:cNvSpPr txBox="1"/>
          <p:nvPr/>
        </p:nvSpPr>
        <p:spPr>
          <a:xfrm>
            <a:off x="295275" y="177850"/>
            <a:ext cx="116016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5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6. Razred: Temelji</a:t>
            </a:r>
            <a:endParaRPr/>
          </a:p>
        </p:txBody>
      </p:sp>
      <p:sp>
        <p:nvSpPr>
          <p:cNvPr id="250" name="Google Shape;250;p29"/>
          <p:cNvSpPr txBox="1"/>
          <p:nvPr/>
        </p:nvSpPr>
        <p:spPr>
          <a:xfrm>
            <a:off x="923275" y="1769499"/>
            <a:ext cx="2867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Emocije</a:t>
            </a:r>
            <a:endParaRPr/>
          </a:p>
        </p:txBody>
      </p:sp>
      <p:sp>
        <p:nvSpPr>
          <p:cNvPr id="251" name="Google Shape;251;p29"/>
          <p:cNvSpPr txBox="1"/>
          <p:nvPr/>
        </p:nvSpPr>
        <p:spPr>
          <a:xfrm>
            <a:off x="517375" y="2357460"/>
            <a:ext cx="2730600" cy="11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Verbalna i neverbalna komunikacija, prepoznavanje osjećaja.</a:t>
            </a:r>
            <a:endParaRPr sz="1900"/>
          </a:p>
        </p:txBody>
      </p:sp>
      <p:sp>
        <p:nvSpPr>
          <p:cNvPr id="252" name="Google Shape;252;p29"/>
          <p:cNvSpPr txBox="1"/>
          <p:nvPr/>
        </p:nvSpPr>
        <p:spPr>
          <a:xfrm>
            <a:off x="2275599" y="4512186"/>
            <a:ext cx="2867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Sigurnost</a:t>
            </a:r>
            <a:endParaRPr/>
          </a:p>
        </p:txBody>
      </p:sp>
      <p:sp>
        <p:nvSpPr>
          <p:cNvPr id="253" name="Google Shape;253;p29"/>
          <p:cNvSpPr txBox="1"/>
          <p:nvPr/>
        </p:nvSpPr>
        <p:spPr>
          <a:xfrm>
            <a:off x="1585874" y="5057347"/>
            <a:ext cx="2730600" cy="11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Postavljanje granica, reagiranje na nasilje i sigurna škola.</a:t>
            </a:r>
            <a:endParaRPr sz="1900"/>
          </a:p>
        </p:txBody>
      </p:sp>
      <p:sp>
        <p:nvSpPr>
          <p:cNvPr id="254" name="Google Shape;254;p29"/>
          <p:cNvSpPr txBox="1"/>
          <p:nvPr/>
        </p:nvSpPr>
        <p:spPr>
          <a:xfrm>
            <a:off x="8633424" y="4922699"/>
            <a:ext cx="2867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Zajednica</a:t>
            </a:r>
            <a:endParaRPr/>
          </a:p>
        </p:txBody>
      </p:sp>
      <p:sp>
        <p:nvSpPr>
          <p:cNvPr id="255" name="Google Shape;255;p29"/>
          <p:cNvSpPr txBox="1"/>
          <p:nvPr/>
        </p:nvSpPr>
        <p:spPr>
          <a:xfrm>
            <a:off x="7945650" y="5530025"/>
            <a:ext cx="32940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Vršnjački pritisak i evaluacija: Tko smo mi kao razred?</a:t>
            </a:r>
            <a:endParaRPr sz="1900"/>
          </a:p>
        </p:txBody>
      </p:sp>
      <p:pic>
        <p:nvPicPr>
          <p:cNvPr id="256" name="Google Shape;256;p29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1275" y="1751374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9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85874" y="4494074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9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81774" y="4904574"/>
            <a:ext cx="5334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83053" y="1012337"/>
            <a:ext cx="6530834" cy="35651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8000"/>
    </mc:Choice>
    <mc:Fallback xmlns="">
      <p:transition spd="slow" advClick="0" advTm="18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">
            <a:off x="201200" y="538706"/>
            <a:ext cx="6317450" cy="47381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5" name="Google Shape;26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2199" y="911675"/>
            <a:ext cx="3787975" cy="47966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6" name="Google Shape;26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35751">
            <a:off x="5697591" y="3539470"/>
            <a:ext cx="2333215" cy="2954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7" name="Google Shape;267;p30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77506">
            <a:off x="2413751" y="5755342"/>
            <a:ext cx="941375" cy="7564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3000"/>
    </mc:Choice>
    <mc:Fallback xmlns="">
      <p:transition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200" y="1456450"/>
            <a:ext cx="3492550" cy="28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1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9799" y="1428711"/>
            <a:ext cx="3492549" cy="331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1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29799" y="3291361"/>
            <a:ext cx="3492549" cy="3314402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1"/>
          <p:cNvSpPr txBox="1"/>
          <p:nvPr/>
        </p:nvSpPr>
        <p:spPr>
          <a:xfrm>
            <a:off x="571500" y="571500"/>
            <a:ext cx="1160145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5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7. Razred: Komunikacija</a:t>
            </a:r>
            <a:endParaRPr/>
          </a:p>
        </p:txBody>
      </p:sp>
      <p:sp>
        <p:nvSpPr>
          <p:cNvPr id="276" name="Google Shape;276;p31"/>
          <p:cNvSpPr txBox="1"/>
          <p:nvPr/>
        </p:nvSpPr>
        <p:spPr>
          <a:xfrm>
            <a:off x="1559775" y="1739924"/>
            <a:ext cx="2867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Pomoć</a:t>
            </a:r>
            <a:endParaRPr/>
          </a:p>
        </p:txBody>
      </p:sp>
      <p:sp>
        <p:nvSpPr>
          <p:cNvPr id="277" name="Google Shape;277;p31"/>
          <p:cNvSpPr txBox="1"/>
          <p:nvPr/>
        </p:nvSpPr>
        <p:spPr>
          <a:xfrm>
            <a:off x="652050" y="2265097"/>
            <a:ext cx="2730600" cy="16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Prijateljska telefonska linija i pomoć prijateljima u situacijama nasilja.</a:t>
            </a:r>
            <a:endParaRPr sz="2000">
              <a:latin typeface="Afacad Flux"/>
              <a:ea typeface="Afacad Flux"/>
              <a:cs typeface="Afacad Flux"/>
              <a:sym typeface="Afacad Flux"/>
            </a:endParaRPr>
          </a:p>
        </p:txBody>
      </p:sp>
      <p:sp>
        <p:nvSpPr>
          <p:cNvPr id="278" name="Google Shape;278;p31"/>
          <p:cNvSpPr txBox="1"/>
          <p:nvPr/>
        </p:nvSpPr>
        <p:spPr>
          <a:xfrm>
            <a:off x="5362699" y="1670836"/>
            <a:ext cx="2867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Poštovanje</a:t>
            </a:r>
            <a:endParaRPr/>
          </a:p>
        </p:txBody>
      </p:sp>
      <p:sp>
        <p:nvSpPr>
          <p:cNvPr id="279" name="Google Shape;279;p31"/>
          <p:cNvSpPr txBox="1"/>
          <p:nvPr/>
        </p:nvSpPr>
        <p:spPr>
          <a:xfrm>
            <a:off x="4646924" y="2490260"/>
            <a:ext cx="27306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Moje i tvoje granice: Kako ih prepoznati i poštovati?</a:t>
            </a:r>
            <a:endParaRPr sz="2000"/>
          </a:p>
        </p:txBody>
      </p:sp>
      <p:sp>
        <p:nvSpPr>
          <p:cNvPr id="280" name="Google Shape;280;p31"/>
          <p:cNvSpPr txBox="1"/>
          <p:nvPr/>
        </p:nvSpPr>
        <p:spPr>
          <a:xfrm>
            <a:off x="8855249" y="4103636"/>
            <a:ext cx="2867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Povezanost</a:t>
            </a:r>
            <a:endParaRPr/>
          </a:p>
        </p:txBody>
      </p:sp>
      <p:sp>
        <p:nvSpPr>
          <p:cNvPr id="281" name="Google Shape;281;p31"/>
          <p:cNvSpPr txBox="1"/>
          <p:nvPr/>
        </p:nvSpPr>
        <p:spPr>
          <a:xfrm>
            <a:off x="8755724" y="4807697"/>
            <a:ext cx="27306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Razlike male i velike – kako smo povezani kao razred?</a:t>
            </a:r>
            <a:endParaRPr sz="2450"/>
          </a:p>
        </p:txBody>
      </p:sp>
      <p:pic>
        <p:nvPicPr>
          <p:cNvPr id="282" name="Google Shape;282;p31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175" y="1652724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1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58274" y="1652736"/>
            <a:ext cx="5334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1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76699" y="4021636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90919">
            <a:off x="4782424" y="4507541"/>
            <a:ext cx="2459603" cy="16331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6" name="Google Shape;286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752730">
            <a:off x="8080683" y="1139738"/>
            <a:ext cx="4080687" cy="25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369626">
            <a:off x="348346" y="4517097"/>
            <a:ext cx="3690259" cy="201450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8000"/>
    </mc:Choice>
    <mc:Fallback xmlns=""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84EE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5381625" y="2445097"/>
            <a:ext cx="1428750" cy="95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3506613" y="2826097"/>
            <a:ext cx="5178772" cy="866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 PROJEKTU</a:t>
            </a:r>
            <a:endParaRPr/>
          </a:p>
        </p:txBody>
      </p:sp>
      <p:sp>
        <p:nvSpPr>
          <p:cNvPr id="96" name="Google Shape;96;p14"/>
          <p:cNvSpPr txBox="1"/>
          <p:nvPr/>
        </p:nvSpPr>
        <p:spPr>
          <a:xfrm>
            <a:off x="3234478" y="5023272"/>
            <a:ext cx="555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facad Flux"/>
                <a:ea typeface="Afacad Flux"/>
                <a:cs typeface="Afacad Flux"/>
                <a:sym typeface="Afacad Flux"/>
              </a:rPr>
              <a:t>Znanost u službi sigurnosti naših učenika</a:t>
            </a:r>
            <a:endParaRPr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3000"/>
    </mc:Choice>
    <mc:Fallback xmlns="">
      <p:transition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217539"/>
            <a:ext cx="3492549" cy="3042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2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9799" y="1712939"/>
            <a:ext cx="3492549" cy="3042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2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28099" y="2217539"/>
            <a:ext cx="3492549" cy="304204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2"/>
          <p:cNvSpPr txBox="1"/>
          <p:nvPr/>
        </p:nvSpPr>
        <p:spPr>
          <a:xfrm>
            <a:off x="571500" y="571500"/>
            <a:ext cx="1160145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5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8. Razred: Odgovornost</a:t>
            </a:r>
            <a:endParaRPr/>
          </a:p>
        </p:txBody>
      </p:sp>
      <p:sp>
        <p:nvSpPr>
          <p:cNvPr id="296" name="Google Shape;296;p32"/>
          <p:cNvSpPr txBox="1"/>
          <p:nvPr/>
        </p:nvSpPr>
        <p:spPr>
          <a:xfrm>
            <a:off x="952500" y="3493889"/>
            <a:ext cx="2867077" cy="4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Šutnja</a:t>
            </a:r>
            <a:endParaRPr/>
          </a:p>
        </p:txBody>
      </p:sp>
      <p:sp>
        <p:nvSpPr>
          <p:cNvPr id="297" name="Google Shape;297;p32"/>
          <p:cNvSpPr txBox="1"/>
          <p:nvPr/>
        </p:nvSpPr>
        <p:spPr>
          <a:xfrm>
            <a:off x="952500" y="4124325"/>
            <a:ext cx="2730549" cy="54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Tvoja šutnja može podržati nasilje. Naučimo reagirati!</a:t>
            </a:r>
            <a:endParaRPr/>
          </a:p>
        </p:txBody>
      </p:sp>
      <p:sp>
        <p:nvSpPr>
          <p:cNvPr id="298" name="Google Shape;298;p32"/>
          <p:cNvSpPr txBox="1"/>
          <p:nvPr/>
        </p:nvSpPr>
        <p:spPr>
          <a:xfrm>
            <a:off x="5021562" y="2673802"/>
            <a:ext cx="2867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Asertivnost</a:t>
            </a:r>
            <a:endParaRPr/>
          </a:p>
        </p:txBody>
      </p:sp>
      <p:sp>
        <p:nvSpPr>
          <p:cNvPr id="299" name="Google Shape;299;p32"/>
          <p:cNvSpPr txBox="1"/>
          <p:nvPr/>
        </p:nvSpPr>
        <p:spPr>
          <a:xfrm>
            <a:off x="4730799" y="3466213"/>
            <a:ext cx="27306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Kako reći NE i kako to prihvatiti (asertivna komunikacija).</a:t>
            </a:r>
            <a:endParaRPr/>
          </a:p>
        </p:txBody>
      </p:sp>
      <p:sp>
        <p:nvSpPr>
          <p:cNvPr id="300" name="Google Shape;300;p32"/>
          <p:cNvSpPr txBox="1"/>
          <p:nvPr/>
        </p:nvSpPr>
        <p:spPr>
          <a:xfrm>
            <a:off x="8509099" y="3493889"/>
            <a:ext cx="2867077" cy="4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Samopouzdanje</a:t>
            </a:r>
            <a:endParaRPr/>
          </a:p>
        </p:txBody>
      </p:sp>
      <p:sp>
        <p:nvSpPr>
          <p:cNvPr id="301" name="Google Shape;301;p32"/>
          <p:cNvSpPr txBox="1"/>
          <p:nvPr/>
        </p:nvSpPr>
        <p:spPr>
          <a:xfrm>
            <a:off x="8509099" y="4124325"/>
            <a:ext cx="2730549" cy="54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Kakvi smo prema sebi? Otpor pritisku vršnjaka.</a:t>
            </a:r>
            <a:endParaRPr/>
          </a:p>
        </p:txBody>
      </p:sp>
      <p:pic>
        <p:nvPicPr>
          <p:cNvPr id="302" name="Google Shape;302;p32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2500" y="2655689"/>
            <a:ext cx="5334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2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0799" y="1971964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2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09099" y="2655689"/>
            <a:ext cx="5334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242299">
            <a:off x="4885032" y="5092262"/>
            <a:ext cx="2152135" cy="133657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8000"/>
    </mc:Choice>
    <mc:Fallback xmlns="">
      <p:transition spd="slow" advClick="0" advTm="8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5BD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3"/>
          <p:cNvSpPr/>
          <p:nvPr/>
        </p:nvSpPr>
        <p:spPr>
          <a:xfrm>
            <a:off x="5381625" y="2445097"/>
            <a:ext cx="1428900" cy="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3"/>
          <p:cNvSpPr txBox="1"/>
          <p:nvPr/>
        </p:nvSpPr>
        <p:spPr>
          <a:xfrm>
            <a:off x="2038934" y="2826097"/>
            <a:ext cx="81141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DAN RUŽIČASTIH MAJICA</a:t>
            </a:r>
            <a:endParaRPr/>
          </a:p>
        </p:txBody>
      </p:sp>
      <p:sp>
        <p:nvSpPr>
          <p:cNvPr id="312" name="Google Shape;312;p33"/>
          <p:cNvSpPr txBox="1"/>
          <p:nvPr/>
        </p:nvSpPr>
        <p:spPr>
          <a:xfrm>
            <a:off x="3392125" y="4714650"/>
            <a:ext cx="557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Afacad Flux"/>
                <a:ea typeface="Afacad Flux"/>
                <a:cs typeface="Afacad Flux"/>
                <a:sym typeface="Afacad Flux"/>
              </a:rPr>
              <a:t>21. VELJAČE </a:t>
            </a:r>
            <a:endParaRPr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3000"/>
    </mc:Choice>
    <mc:Fallback xmlns="">
      <p:transition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4"/>
          <p:cNvSpPr txBox="1"/>
          <p:nvPr/>
        </p:nvSpPr>
        <p:spPr>
          <a:xfrm>
            <a:off x="555975" y="1011759"/>
            <a:ext cx="55506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6225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 b="1">
                <a:solidFill>
                  <a:srgbClr val="FF823A"/>
                </a:solidFill>
                <a:latin typeface="Afacad Flux"/>
                <a:ea typeface="Afacad Flux"/>
                <a:cs typeface="Afacad Flux"/>
                <a:sym typeface="Afacad Flux"/>
              </a:rPr>
              <a:t>Obilježavanje Dana ružičastih majica 21.2.</a:t>
            </a:r>
            <a:endParaRPr sz="1900"/>
          </a:p>
        </p:txBody>
      </p:sp>
      <p:sp>
        <p:nvSpPr>
          <p:cNvPr id="318" name="Google Shape;318;p34"/>
          <p:cNvSpPr txBox="1"/>
          <p:nvPr/>
        </p:nvSpPr>
        <p:spPr>
          <a:xfrm>
            <a:off x="442025" y="2114100"/>
            <a:ext cx="5286300" cy="29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317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facad Flux"/>
              <a:buChar char="➢"/>
            </a:pPr>
            <a:r>
              <a:rPr lang="en-US" sz="2150">
                <a:solidFill>
                  <a:srgbClr val="666666"/>
                </a:solidFill>
                <a:highlight>
                  <a:schemeClr val="lt1"/>
                </a:highlight>
                <a:latin typeface="Afacad Flux"/>
                <a:ea typeface="Afacad Flux"/>
                <a:cs typeface="Afacad Flux"/>
                <a:sym typeface="Afacad Flux"/>
              </a:rPr>
              <a:t>cilj ovog dana je promoviranje jednakosti, poštovanja različitosti i suosjećanja. </a:t>
            </a:r>
            <a:endParaRPr sz="2150">
              <a:solidFill>
                <a:srgbClr val="666666"/>
              </a:solidFill>
              <a:highlight>
                <a:schemeClr val="lt1"/>
              </a:highlight>
              <a:latin typeface="Afacad Flux"/>
              <a:ea typeface="Afacad Flux"/>
              <a:cs typeface="Afacad Flux"/>
              <a:sym typeface="Afacad Flux"/>
            </a:endParaRPr>
          </a:p>
          <a:p>
            <a:pPr marL="457200" marR="0" lvl="0" indent="-317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facad Flux"/>
              <a:buChar char="➢"/>
            </a:pPr>
            <a:r>
              <a:rPr lang="en-US" sz="2150">
                <a:solidFill>
                  <a:srgbClr val="666666"/>
                </a:solidFill>
                <a:highlight>
                  <a:schemeClr val="lt1"/>
                </a:highlight>
                <a:latin typeface="Afacad Flux"/>
                <a:ea typeface="Afacad Flux"/>
                <a:cs typeface="Afacad Flux"/>
                <a:sym typeface="Afacad Flux"/>
              </a:rPr>
              <a:t>obilježavanjem Dana ružičastih majica šalje se snažna poruka da nasilje nije prihvatljivo, te da je svaka osoba vrijedna poštovanja, bez obzira na razlike u izgledu, vjerovanjima ili drugim osobinama.</a:t>
            </a:r>
            <a:r>
              <a:rPr lang="en-US" sz="2200">
                <a:solidFill>
                  <a:schemeClr val="dk1"/>
                </a:solidFill>
                <a:highlight>
                  <a:schemeClr val="lt1"/>
                </a:highlight>
                <a:latin typeface="Afacad Flux"/>
                <a:ea typeface="Afacad Flux"/>
                <a:cs typeface="Afacad Flux"/>
                <a:sym typeface="Afacad Flux"/>
              </a:rPr>
              <a:t> </a:t>
            </a:r>
            <a:endParaRPr sz="3000">
              <a:highlight>
                <a:schemeClr val="lt1"/>
              </a:highlight>
              <a:latin typeface="Afacad Flux"/>
              <a:ea typeface="Afacad Flux"/>
              <a:cs typeface="Afacad Flux"/>
              <a:sym typeface="Afacad Flux"/>
            </a:endParaRPr>
          </a:p>
        </p:txBody>
      </p:sp>
      <p:pic>
        <p:nvPicPr>
          <p:cNvPr id="319" name="Google Shape;319;p34" title="znpn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60249">
            <a:off x="7958046" y="740490"/>
            <a:ext cx="3534908" cy="393042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0" name="Google Shape;320;p34" descr="image.png"/>
          <p:cNvPicPr preferRelativeResize="0"/>
          <p:nvPr/>
        </p:nvPicPr>
        <p:blipFill rotWithShape="1">
          <a:blip r:embed="rId5">
            <a:alphaModFix/>
          </a:blip>
          <a:srcRect t="19428" b="-5814"/>
          <a:stretch/>
        </p:blipFill>
        <p:spPr>
          <a:xfrm>
            <a:off x="503938" y="1698950"/>
            <a:ext cx="5369675" cy="39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4" title="3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50546">
            <a:off x="6202975" y="3786198"/>
            <a:ext cx="2124450" cy="2750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7000"/>
    </mc:Choice>
    <mc:Fallback xmlns="">
      <p:transition spd="slow" advClick="0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23A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5"/>
          <p:cNvSpPr/>
          <p:nvPr/>
        </p:nvSpPr>
        <p:spPr>
          <a:xfrm>
            <a:off x="5381625" y="2445097"/>
            <a:ext cx="1428750" cy="95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35"/>
          <p:cNvSpPr txBox="1"/>
          <p:nvPr/>
        </p:nvSpPr>
        <p:spPr>
          <a:xfrm>
            <a:off x="2038934" y="2826097"/>
            <a:ext cx="8113982" cy="866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ŠKOLSKI PREDMETI</a:t>
            </a:r>
            <a:endParaRPr/>
          </a:p>
        </p:txBody>
      </p:sp>
      <p:sp>
        <p:nvSpPr>
          <p:cNvPr id="328" name="Google Shape;328;p35"/>
          <p:cNvSpPr txBox="1"/>
          <p:nvPr/>
        </p:nvSpPr>
        <p:spPr>
          <a:xfrm>
            <a:off x="3309225" y="3978625"/>
            <a:ext cx="557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facad Flux"/>
                <a:ea typeface="Afacad Flux"/>
                <a:cs typeface="Afacad Flux"/>
                <a:sym typeface="Afacad Flux"/>
              </a:rPr>
              <a:t>Nasilje nije tema samo jednog školskog sata</a:t>
            </a:r>
            <a:endParaRPr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3000"/>
    </mc:Choice>
    <mc:Fallback xmlns="">
      <p:transition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7875" y="714800"/>
            <a:ext cx="5983050" cy="593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6"/>
          <p:cNvSpPr txBox="1"/>
          <p:nvPr/>
        </p:nvSpPr>
        <p:spPr>
          <a:xfrm>
            <a:off x="571500" y="571500"/>
            <a:ext cx="1160145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5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Hrvatski jezik</a:t>
            </a:r>
            <a:endParaRPr/>
          </a:p>
        </p:txBody>
      </p:sp>
      <p:sp>
        <p:nvSpPr>
          <p:cNvPr id="335" name="Google Shape;335;p36"/>
          <p:cNvSpPr txBox="1"/>
          <p:nvPr/>
        </p:nvSpPr>
        <p:spPr>
          <a:xfrm>
            <a:off x="307200" y="1739166"/>
            <a:ext cx="55506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Lektira: "Sve zbog jednog dječaka"</a:t>
            </a:r>
            <a:endParaRPr sz="1800"/>
          </a:p>
        </p:txBody>
      </p:sp>
      <p:sp>
        <p:nvSpPr>
          <p:cNvPr id="336" name="Google Shape;336;p36"/>
          <p:cNvSpPr txBox="1"/>
          <p:nvPr/>
        </p:nvSpPr>
        <p:spPr>
          <a:xfrm>
            <a:off x="307200" y="2495207"/>
            <a:ext cx="5286300" cy="8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Učenici </a:t>
            </a:r>
            <a:r>
              <a:rPr lang="en-US" sz="23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8. razreda </a:t>
            </a:r>
            <a:r>
              <a:rPr lang="en-US" sz="23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pisali su o tome kako se osjećaju u ulogama:</a:t>
            </a:r>
            <a:endParaRPr sz="1800"/>
          </a:p>
        </p:txBody>
      </p:sp>
      <p:sp>
        <p:nvSpPr>
          <p:cNvPr id="337" name="Google Shape;337;p36"/>
          <p:cNvSpPr txBox="1"/>
          <p:nvPr/>
        </p:nvSpPr>
        <p:spPr>
          <a:xfrm>
            <a:off x="1095375" y="3852862"/>
            <a:ext cx="47625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Žrtve</a:t>
            </a:r>
            <a:endParaRPr sz="1800"/>
          </a:p>
        </p:txBody>
      </p:sp>
      <p:sp>
        <p:nvSpPr>
          <p:cNvPr id="338" name="Google Shape;338;p36"/>
          <p:cNvSpPr txBox="1"/>
          <p:nvPr/>
        </p:nvSpPr>
        <p:spPr>
          <a:xfrm>
            <a:off x="1095375" y="4346227"/>
            <a:ext cx="47625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Promatrača</a:t>
            </a:r>
            <a:endParaRPr sz="1800"/>
          </a:p>
        </p:txBody>
      </p:sp>
      <p:sp>
        <p:nvSpPr>
          <p:cNvPr id="339" name="Google Shape;339;p36"/>
          <p:cNvSpPr txBox="1"/>
          <p:nvPr/>
        </p:nvSpPr>
        <p:spPr>
          <a:xfrm>
            <a:off x="1095375" y="4839592"/>
            <a:ext cx="47625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Zlostavljača</a:t>
            </a:r>
            <a:endParaRPr sz="1800"/>
          </a:p>
        </p:txBody>
      </p:sp>
      <p:pic>
        <p:nvPicPr>
          <p:cNvPr id="340" name="Google Shape;340;p3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3848100"/>
            <a:ext cx="4191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6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4341465"/>
            <a:ext cx="371475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6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1500" y="4834830"/>
            <a:ext cx="295275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672296">
            <a:off x="6308833" y="1048118"/>
            <a:ext cx="3339382" cy="496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929678">
            <a:off x="8976548" y="1915676"/>
            <a:ext cx="2733253" cy="1530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382085">
            <a:off x="8838635" y="4856009"/>
            <a:ext cx="2674303" cy="149760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"/>
    </mc:Choice>
    <mc:Fallback xmlns="">
      <p:transition spd="slow" advClick="0" advTm="6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1452562"/>
            <a:ext cx="5286375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7"/>
          <p:cNvSpPr txBox="1"/>
          <p:nvPr/>
        </p:nvSpPr>
        <p:spPr>
          <a:xfrm>
            <a:off x="571500" y="571500"/>
            <a:ext cx="1160145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5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Povijest: Snaga nenasilja</a:t>
            </a:r>
            <a:endParaRPr/>
          </a:p>
        </p:txBody>
      </p:sp>
      <p:sp>
        <p:nvSpPr>
          <p:cNvPr id="352" name="Google Shape;352;p37"/>
          <p:cNvSpPr txBox="1"/>
          <p:nvPr/>
        </p:nvSpPr>
        <p:spPr>
          <a:xfrm>
            <a:off x="6271950" y="1706154"/>
            <a:ext cx="55506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Povijest 20. stoljeća u 8. razredu</a:t>
            </a:r>
            <a:endParaRPr sz="2300"/>
          </a:p>
        </p:txBody>
      </p:sp>
      <p:sp>
        <p:nvSpPr>
          <p:cNvPr id="353" name="Google Shape;353;p37"/>
          <p:cNvSpPr txBox="1"/>
          <p:nvPr/>
        </p:nvSpPr>
        <p:spPr>
          <a:xfrm>
            <a:off x="6271950" y="2467082"/>
            <a:ext cx="5286300" cy="8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Analizira</a:t>
            </a:r>
            <a:r>
              <a:rPr lang="en-US" sz="245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li smo</a:t>
            </a:r>
            <a:r>
              <a:rPr lang="en-US" sz="24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međusobne odnose i dinamiku u društvima:</a:t>
            </a:r>
            <a:endParaRPr sz="1900" b="1"/>
          </a:p>
        </p:txBody>
      </p:sp>
      <p:sp>
        <p:nvSpPr>
          <p:cNvPr id="354" name="Google Shape;354;p37"/>
          <p:cNvSpPr txBox="1"/>
          <p:nvPr/>
        </p:nvSpPr>
        <p:spPr>
          <a:xfrm>
            <a:off x="6194975" y="3656712"/>
            <a:ext cx="4762500" cy="8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38417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4155"/>
              </a:buClr>
              <a:buSzPts val="2450"/>
              <a:buFont typeface="Afacad Flux"/>
              <a:buChar char="❖"/>
            </a:pPr>
            <a:r>
              <a:rPr lang="en-US" sz="24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Nelson Mandela</a:t>
            </a:r>
            <a:r>
              <a:rPr lang="en-US" sz="24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i borba </a:t>
            </a:r>
            <a:r>
              <a:rPr lang="en-US" sz="24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protiv segregacije</a:t>
            </a:r>
            <a:r>
              <a:rPr lang="en-US" sz="24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.</a:t>
            </a:r>
            <a:endParaRPr sz="1900"/>
          </a:p>
        </p:txBody>
      </p:sp>
      <p:sp>
        <p:nvSpPr>
          <p:cNvPr id="355" name="Google Shape;355;p37"/>
          <p:cNvSpPr txBox="1"/>
          <p:nvPr/>
        </p:nvSpPr>
        <p:spPr>
          <a:xfrm>
            <a:off x="6194975" y="4762277"/>
            <a:ext cx="4762500" cy="8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38417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4155"/>
              </a:buClr>
              <a:buSzPts val="2450"/>
              <a:buFont typeface="Afacad Flux"/>
              <a:buChar char="❖"/>
            </a:pPr>
            <a:r>
              <a:rPr lang="en-US" sz="24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Mahatma Gandhi</a:t>
            </a:r>
            <a:r>
              <a:rPr lang="en-US" sz="24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i snaga </a:t>
            </a:r>
            <a:r>
              <a:rPr lang="en-US" sz="24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mirnog otpora</a:t>
            </a:r>
            <a:r>
              <a:rPr lang="en-US" sz="24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.</a:t>
            </a:r>
            <a:endParaRPr sz="1900"/>
          </a:p>
        </p:txBody>
      </p:sp>
      <p:pic>
        <p:nvPicPr>
          <p:cNvPr id="356" name="Google Shape;35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41905">
            <a:off x="727950" y="1663675"/>
            <a:ext cx="2608850" cy="26088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57" name="Google Shape;35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96601">
            <a:off x="3195615" y="2947023"/>
            <a:ext cx="2355695" cy="27413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"/>
    </mc:Choice>
    <mc:Fallback xmlns="">
      <p:transition spd="slow" advClick="0" advTm="6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8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700" y="2217576"/>
            <a:ext cx="6065100" cy="34283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8"/>
          <p:cNvSpPr txBox="1"/>
          <p:nvPr/>
        </p:nvSpPr>
        <p:spPr>
          <a:xfrm>
            <a:off x="571500" y="571500"/>
            <a:ext cx="116016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5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Vjeronauk </a:t>
            </a:r>
            <a:endParaRPr/>
          </a:p>
        </p:txBody>
      </p:sp>
      <p:sp>
        <p:nvSpPr>
          <p:cNvPr id="364" name="Google Shape;364;p38"/>
          <p:cNvSpPr txBox="1"/>
          <p:nvPr/>
        </p:nvSpPr>
        <p:spPr>
          <a:xfrm>
            <a:off x="817375" y="3492600"/>
            <a:ext cx="5066700" cy="1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37782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4155"/>
              </a:buClr>
              <a:buSzPts val="2350"/>
              <a:buFont typeface="Afacad Flux"/>
              <a:buChar char="❏"/>
            </a:pPr>
            <a:r>
              <a:rPr lang="en-US" sz="23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David i Golijat </a:t>
            </a:r>
            <a:r>
              <a:rPr lang="en-US" sz="23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(odgovornost),</a:t>
            </a:r>
            <a:endParaRPr sz="2350" b="0" i="0" u="none" strike="noStrike" cap="none">
              <a:solidFill>
                <a:srgbClr val="334155"/>
              </a:solidFill>
              <a:latin typeface="Afacad Flux"/>
              <a:ea typeface="Afacad Flux"/>
              <a:cs typeface="Afacad Flux"/>
              <a:sym typeface="Afacad Flux"/>
            </a:endParaRPr>
          </a:p>
          <a:p>
            <a:pPr marL="457200" marR="0" lvl="0" indent="-37782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4155"/>
              </a:buClr>
              <a:buSzPts val="2350"/>
              <a:buFont typeface="Afacad Flux"/>
              <a:buChar char="❏"/>
            </a:pPr>
            <a:r>
              <a:rPr lang="en-US" sz="23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3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Isusova blaženstva</a:t>
            </a:r>
            <a:r>
              <a:rPr lang="en-US" sz="23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(</a:t>
            </a:r>
            <a:r>
              <a:rPr lang="en-US" sz="235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govor na Gori)</a:t>
            </a:r>
            <a:r>
              <a:rPr lang="en-US" sz="23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i </a:t>
            </a:r>
            <a:endParaRPr sz="2350" b="0" i="0" u="none" strike="noStrike" cap="none">
              <a:solidFill>
                <a:srgbClr val="334155"/>
              </a:solidFill>
              <a:latin typeface="Afacad Flux"/>
              <a:ea typeface="Afacad Flux"/>
              <a:cs typeface="Afacad Flux"/>
              <a:sym typeface="Afacad Flux"/>
            </a:endParaRPr>
          </a:p>
          <a:p>
            <a:pPr marL="457200" marR="0" lvl="0" indent="-37782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4155"/>
              </a:buClr>
              <a:buSzPts val="2350"/>
              <a:buFont typeface="Afacad Flux"/>
              <a:buChar char="❏"/>
            </a:pPr>
            <a:r>
              <a:rPr lang="en-US" sz="23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propovijed </a:t>
            </a:r>
            <a:r>
              <a:rPr lang="en-US" sz="235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k</a:t>
            </a:r>
            <a:r>
              <a:rPr lang="en-US" sz="23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ardinala Franje Kuharića protiv osvete u Domovinskom ratu.</a:t>
            </a:r>
            <a:endParaRPr sz="2100"/>
          </a:p>
        </p:txBody>
      </p:sp>
      <p:pic>
        <p:nvPicPr>
          <p:cNvPr id="365" name="Google Shape;365;p38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175" y="2196798"/>
            <a:ext cx="924675" cy="92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14824">
            <a:off x="9168509" y="822894"/>
            <a:ext cx="2725007" cy="2634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67" name="Google Shape;367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27465">
            <a:off x="6656443" y="345892"/>
            <a:ext cx="2503744" cy="34344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68" name="Google Shape;368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20390">
            <a:off x="7852133" y="3903745"/>
            <a:ext cx="3244532" cy="2433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69" name="Google Shape;369;p38"/>
          <p:cNvSpPr txBox="1"/>
          <p:nvPr/>
        </p:nvSpPr>
        <p:spPr>
          <a:xfrm>
            <a:off x="1263850" y="2521175"/>
            <a:ext cx="4983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latin typeface="Afacad Flux"/>
                <a:ea typeface="Afacad Flux"/>
                <a:cs typeface="Afacad Flux"/>
                <a:sym typeface="Afacad Flux"/>
              </a:rPr>
              <a:t>Odbacivanje osvete i spirale nasilja </a:t>
            </a:r>
            <a:endParaRPr sz="2700" b="1">
              <a:latin typeface="Afacad Flux"/>
              <a:ea typeface="Afacad Flux"/>
              <a:cs typeface="Afacad Flux"/>
              <a:sym typeface="Afacad Flux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"/>
    </mc:Choice>
    <mc:Fallback xmlns="">
      <p:transition spd="slow" advClick="0" advTm="6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00" y="1774550"/>
            <a:ext cx="6464900" cy="35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9"/>
          <p:cNvSpPr txBox="1"/>
          <p:nvPr/>
        </p:nvSpPr>
        <p:spPr>
          <a:xfrm>
            <a:off x="167475" y="333200"/>
            <a:ext cx="11601600" cy="1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50" b="1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Radionica:</a:t>
            </a:r>
            <a:br>
              <a:rPr lang="en-US" sz="4350" b="1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US" sz="2750" b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Uporaba drame i dramskih pristupa za prepoznavanje i prevenciju nasilnih situacija</a:t>
            </a:r>
            <a:endParaRPr sz="2500" b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350" b="1">
              <a:solidFill>
                <a:srgbClr val="1E293B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6" name="Google Shape;376;p39"/>
          <p:cNvSpPr txBox="1"/>
          <p:nvPr/>
        </p:nvSpPr>
        <p:spPr>
          <a:xfrm>
            <a:off x="160788" y="2318475"/>
            <a:ext cx="6274500" cy="26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368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200"/>
              <a:buChar char="➢"/>
            </a:pPr>
            <a:r>
              <a:rPr lang="en-US" sz="2800" b="1">
                <a:solidFill>
                  <a:schemeClr val="dk1"/>
                </a:solidFill>
              </a:rPr>
              <a:t>učenici 8. razreda</a:t>
            </a:r>
            <a:endParaRPr sz="2800" b="1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200"/>
              <a:buChar char="➢"/>
            </a:pPr>
            <a:r>
              <a:rPr lang="en-US" sz="2800">
                <a:solidFill>
                  <a:schemeClr val="dk1"/>
                </a:solidFill>
              </a:rPr>
              <a:t>prepoznati nasilje; prepoznati žrtvu, počinitelja, promatrača i saveznika; iznjedriti načine sprječavanja nasilja i pružanja podrške žrtvi</a:t>
            </a:r>
            <a:r>
              <a:rPr lang="en-US" sz="1100">
                <a:solidFill>
                  <a:schemeClr val="dk1"/>
                </a:solidFill>
              </a:rPr>
              <a:t> </a:t>
            </a:r>
            <a:endParaRPr sz="2200"/>
          </a:p>
        </p:txBody>
      </p:sp>
      <p:pic>
        <p:nvPicPr>
          <p:cNvPr id="377" name="Google Shape;377;p39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975" y="1494999"/>
            <a:ext cx="963300" cy="7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9"/>
          <p:cNvPicPr preferRelativeResize="0"/>
          <p:nvPr/>
        </p:nvPicPr>
        <p:blipFill rotWithShape="1">
          <a:blip r:embed="rId6">
            <a:alphaModFix/>
          </a:blip>
          <a:srcRect t="4740" b="-4740"/>
          <a:stretch/>
        </p:blipFill>
        <p:spPr>
          <a:xfrm rot="454898">
            <a:off x="6471950" y="2393850"/>
            <a:ext cx="5601850" cy="305804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79" name="Google Shape;379;p39"/>
          <p:cNvSpPr txBox="1"/>
          <p:nvPr/>
        </p:nvSpPr>
        <p:spPr>
          <a:xfrm>
            <a:off x="1181000" y="5808075"/>
            <a:ext cx="99657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/>
              <a:t>Ova tehnika omogućuje učenicima da „zamrzavanjem” konflikta u vremenu detaljno analiziraju uzroke i posljedice nasilnog ponašanja. </a:t>
            </a:r>
            <a:endParaRPr sz="2300" b="1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84EE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0"/>
          <p:cNvSpPr/>
          <p:nvPr/>
        </p:nvSpPr>
        <p:spPr>
          <a:xfrm>
            <a:off x="-952500" y="4000500"/>
            <a:ext cx="3810000" cy="3810000"/>
          </a:xfrm>
          <a:prstGeom prst="roundRect">
            <a:avLst>
              <a:gd name="adj" fmla="val 50000"/>
            </a:avLst>
          </a:prstGeom>
          <a:solidFill>
            <a:srgbClr val="DCFD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40"/>
          <p:cNvSpPr txBox="1"/>
          <p:nvPr/>
        </p:nvSpPr>
        <p:spPr>
          <a:xfrm>
            <a:off x="1480423" y="1941165"/>
            <a:ext cx="9231153" cy="90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75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ZAJEDNO SMO JAČI</a:t>
            </a:r>
            <a:endParaRPr/>
          </a:p>
        </p:txBody>
      </p:sp>
      <p:sp>
        <p:nvSpPr>
          <p:cNvPr id="386" name="Google Shape;386;p40"/>
          <p:cNvSpPr txBox="1"/>
          <p:nvPr/>
        </p:nvSpPr>
        <p:spPr>
          <a:xfrm>
            <a:off x="1700212" y="3207990"/>
            <a:ext cx="8791575" cy="470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99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0" i="0" u="none" strike="noStrike" cap="none">
                <a:solidFill>
                  <a:srgbClr val="334155"/>
                </a:solidFill>
                <a:latin typeface="Afacad Flux Medium"/>
                <a:ea typeface="Afacad Flux Medium"/>
                <a:cs typeface="Afacad Flux Medium"/>
                <a:sym typeface="Afacad Flux Medium"/>
              </a:rPr>
              <a:t>Biram ljubaznost. Biram znanje.</a:t>
            </a:r>
            <a:endParaRPr/>
          </a:p>
        </p:txBody>
      </p:sp>
      <p:pic>
        <p:nvPicPr>
          <p:cNvPr id="387" name="Google Shape;387;p4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48250" y="4154685"/>
            <a:ext cx="762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0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1250" y="4154685"/>
            <a:ext cx="952500" cy="762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1462087"/>
            <a:ext cx="5286375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571500" y="571500"/>
            <a:ext cx="1160145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5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Koji je cilj projekta?</a:t>
            </a:r>
            <a:endParaRPr/>
          </a:p>
        </p:txBody>
      </p:sp>
      <p:sp>
        <p:nvSpPr>
          <p:cNvPr id="103" name="Google Shape;103;p15"/>
          <p:cNvSpPr txBox="1"/>
          <p:nvPr/>
        </p:nvSpPr>
        <p:spPr>
          <a:xfrm>
            <a:off x="1095375" y="1786026"/>
            <a:ext cx="4762500" cy="8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Program prevencije:</a:t>
            </a:r>
            <a:r>
              <a:rPr lang="en-US" sz="24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Osmišljen na temelju znanstvenih spoznaja.</a:t>
            </a:r>
            <a:endParaRPr sz="1900"/>
          </a:p>
        </p:txBody>
      </p:sp>
      <p:sp>
        <p:nvSpPr>
          <p:cNvPr id="104" name="Google Shape;104;p15"/>
          <p:cNvSpPr txBox="1"/>
          <p:nvPr/>
        </p:nvSpPr>
        <p:spPr>
          <a:xfrm>
            <a:off x="1095375" y="2778413"/>
            <a:ext cx="4762500" cy="8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 b="1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Inozemna</a:t>
            </a:r>
            <a:r>
              <a:rPr lang="en-US" sz="2450" b="1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1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praksa</a:t>
            </a:r>
            <a:r>
              <a:rPr lang="en-US" sz="2450" b="1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: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Primjena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provjereno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učinkovitih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svjetskih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metoda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.</a:t>
            </a:r>
            <a:endParaRPr sz="1900" dirty="0"/>
          </a:p>
        </p:txBody>
      </p:sp>
      <p:sp>
        <p:nvSpPr>
          <p:cNvPr id="105" name="Google Shape;105;p15"/>
          <p:cNvSpPr txBox="1"/>
          <p:nvPr/>
        </p:nvSpPr>
        <p:spPr>
          <a:xfrm>
            <a:off x="1095375" y="4125307"/>
            <a:ext cx="4762500" cy="8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 b="1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Rana </a:t>
            </a:r>
            <a:r>
              <a:rPr lang="en-US" sz="2450" b="1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intervencija</a:t>
            </a:r>
            <a:r>
              <a:rPr lang="en-US" sz="2450" b="1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: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Prepoznavanje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problema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b="0" i="0" u="none" strike="noStrike" cap="none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prije</a:t>
            </a:r>
            <a:r>
              <a:rPr lang="en-US" sz="2450" b="0" i="0" u="none" strike="noStrike" cap="none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eskalacije</a:t>
            </a:r>
            <a:r>
              <a:rPr lang="en-US" sz="2450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450" dirty="0" err="1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sukoba</a:t>
            </a:r>
            <a:r>
              <a:rPr lang="en-US" sz="2450" dirty="0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.</a:t>
            </a:r>
            <a:endParaRPr sz="1900" dirty="0"/>
          </a:p>
        </p:txBody>
      </p:sp>
      <p:sp>
        <p:nvSpPr>
          <p:cNvPr id="106" name="Google Shape;106;p15"/>
          <p:cNvSpPr txBox="1"/>
          <p:nvPr/>
        </p:nvSpPr>
        <p:spPr>
          <a:xfrm>
            <a:off x="1095375" y="5090567"/>
            <a:ext cx="4762500" cy="8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Sustavni pristup:</a:t>
            </a:r>
            <a:r>
              <a:rPr lang="en-US" sz="24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 Izrada trajnog prijedloga za sigurnije školstvo.</a:t>
            </a:r>
            <a:endParaRPr sz="1900"/>
          </a:p>
        </p:txBody>
      </p:sp>
      <p:pic>
        <p:nvPicPr>
          <p:cNvPr id="107" name="Google Shape;107;p1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1948664"/>
            <a:ext cx="259407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7935" y="2959621"/>
            <a:ext cx="259407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4252600"/>
            <a:ext cx="259407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5233630"/>
            <a:ext cx="259407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 descr="File:Teamwork icon from Noun Project.png - Wikimedia Common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9438" y="973899"/>
            <a:ext cx="5355750" cy="53557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"/>
    </mc:Choice>
    <mc:Fallback xmlns="">
      <p:transition spd="slow" advClick="0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081361"/>
            <a:ext cx="3492549" cy="331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9799" y="2081361"/>
            <a:ext cx="3492549" cy="331440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 txBox="1"/>
          <p:nvPr/>
        </p:nvSpPr>
        <p:spPr>
          <a:xfrm>
            <a:off x="571500" y="571500"/>
            <a:ext cx="1160145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5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Međunarodna suradnja</a:t>
            </a:r>
            <a:endParaRPr/>
          </a:p>
        </p:txBody>
      </p:sp>
      <p:sp>
        <p:nvSpPr>
          <p:cNvPr id="119" name="Google Shape;119;p16"/>
          <p:cNvSpPr txBox="1"/>
          <p:nvPr/>
        </p:nvSpPr>
        <p:spPr>
          <a:xfrm>
            <a:off x="1565575" y="2491411"/>
            <a:ext cx="2867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Sveučilišta</a:t>
            </a:r>
            <a:endParaRPr sz="2000"/>
          </a:p>
        </p:txBody>
      </p:sp>
      <p:sp>
        <p:nvSpPr>
          <p:cNvPr id="120" name="Google Shape;120;p16"/>
          <p:cNvSpPr txBox="1"/>
          <p:nvPr/>
        </p:nvSpPr>
        <p:spPr>
          <a:xfrm>
            <a:off x="890350" y="3233372"/>
            <a:ext cx="2730600" cy="19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Maribor, Ljubljana, Utrecht, Valencia, San Diego, Hokkaido i Malmö.</a:t>
            </a:r>
            <a:endParaRPr sz="2300"/>
          </a:p>
        </p:txBody>
      </p:sp>
      <p:sp>
        <p:nvSpPr>
          <p:cNvPr id="121" name="Google Shape;121;p16"/>
          <p:cNvSpPr txBox="1"/>
          <p:nvPr/>
        </p:nvSpPr>
        <p:spPr>
          <a:xfrm>
            <a:off x="5323174" y="2537611"/>
            <a:ext cx="28671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Agencije</a:t>
            </a:r>
            <a:endParaRPr sz="1900"/>
          </a:p>
        </p:txBody>
      </p:sp>
      <p:sp>
        <p:nvSpPr>
          <p:cNvPr id="122" name="Google Shape;122;p16"/>
          <p:cNvSpPr txBox="1"/>
          <p:nvPr/>
        </p:nvSpPr>
        <p:spPr>
          <a:xfrm>
            <a:off x="4432675" y="3159650"/>
            <a:ext cx="3409800" cy="19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39052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4155"/>
              </a:buClr>
              <a:buSzPts val="2550"/>
              <a:buFont typeface="Afacad Flux"/>
              <a:buChar char="●"/>
            </a:pPr>
            <a:r>
              <a:rPr lang="en-US" sz="25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Agencija za odgoj i obrazovanje RH, </a:t>
            </a:r>
            <a:endParaRPr sz="2550" b="0" i="0" u="none" strike="noStrike" cap="none">
              <a:solidFill>
                <a:srgbClr val="334155"/>
              </a:solidFill>
              <a:latin typeface="Afacad Flux"/>
              <a:ea typeface="Afacad Flux"/>
              <a:cs typeface="Afacad Flux"/>
              <a:sym typeface="Afacad Flux"/>
            </a:endParaRPr>
          </a:p>
          <a:p>
            <a:pPr marL="457200" marR="0" lvl="0" indent="-39052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4155"/>
              </a:buClr>
              <a:buSzPts val="2550"/>
              <a:buFont typeface="Afacad Flux"/>
              <a:buChar char="●"/>
            </a:pPr>
            <a:r>
              <a:rPr lang="en-US" sz="25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ISB München </a:t>
            </a:r>
            <a:endParaRPr sz="2550" b="0" i="0" u="none" strike="noStrike" cap="none">
              <a:solidFill>
                <a:srgbClr val="334155"/>
              </a:solidFill>
              <a:latin typeface="Afacad Flux"/>
              <a:ea typeface="Afacad Flux"/>
              <a:cs typeface="Afacad Flux"/>
              <a:sym typeface="Afacad Flux"/>
            </a:endParaRPr>
          </a:p>
          <a:p>
            <a:pPr marL="457200" marR="0" lvl="0" indent="-39052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4155"/>
              </a:buClr>
              <a:buSzPts val="2550"/>
              <a:buFont typeface="Afacad Flux"/>
              <a:buChar char="●"/>
            </a:pPr>
            <a:r>
              <a:rPr lang="en-US" sz="25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Inspektorat Slovenije.</a:t>
            </a:r>
            <a:endParaRPr sz="2300"/>
          </a:p>
        </p:txBody>
      </p:sp>
      <p:pic>
        <p:nvPicPr>
          <p:cNvPr id="123" name="Google Shape;123;p16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2500" y="2519511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30799" y="2519511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 title="znpn1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11100" y="1555150"/>
            <a:ext cx="3835399" cy="4070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750" advClick="0" advTm="6000"/>
    </mc:Choice>
    <mc:Fallback xmlns="">
      <p:transition spd="slow" advClick="0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8099" y="2081361"/>
            <a:ext cx="3492549" cy="331440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7"/>
          <p:cNvSpPr txBox="1"/>
          <p:nvPr/>
        </p:nvSpPr>
        <p:spPr>
          <a:xfrm>
            <a:off x="571500" y="571500"/>
            <a:ext cx="116016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5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Međunarodna suradnja</a:t>
            </a:r>
            <a:endParaRPr/>
          </a:p>
        </p:txBody>
      </p:sp>
      <p:sp>
        <p:nvSpPr>
          <p:cNvPr id="132" name="Google Shape;132;p17"/>
          <p:cNvSpPr txBox="1"/>
          <p:nvPr/>
        </p:nvSpPr>
        <p:spPr>
          <a:xfrm>
            <a:off x="9141049" y="2523374"/>
            <a:ext cx="2867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Istraživači</a:t>
            </a:r>
            <a:endParaRPr sz="2000"/>
          </a:p>
        </p:txBody>
      </p:sp>
      <p:sp>
        <p:nvSpPr>
          <p:cNvPr id="133" name="Google Shape;133;p17"/>
          <p:cNvSpPr txBox="1"/>
          <p:nvPr/>
        </p:nvSpPr>
        <p:spPr>
          <a:xfrm>
            <a:off x="8277250" y="3159650"/>
            <a:ext cx="3190800" cy="1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Eksperti iz Japana, Norveške, Nizozemske, Španjolske, SAD-a i UK-a.</a:t>
            </a:r>
            <a:endParaRPr sz="2300"/>
          </a:p>
        </p:txBody>
      </p:sp>
      <p:pic>
        <p:nvPicPr>
          <p:cNvPr id="134" name="Google Shape;134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9099" y="2519511"/>
            <a:ext cx="533400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7"/>
          <p:cNvSpPr txBox="1"/>
          <p:nvPr/>
        </p:nvSpPr>
        <p:spPr>
          <a:xfrm>
            <a:off x="300425" y="1891963"/>
            <a:ext cx="7427700" cy="3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Char char="➢"/>
            </a:pPr>
            <a:r>
              <a:rPr lang="en-US" sz="2100" b="1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dr. Stuart Henry, </a:t>
            </a:r>
            <a:r>
              <a:rPr lang="en-US" sz="2100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School of Public Affairs, San Diego State University (2006–17)</a:t>
            </a:r>
            <a:endParaRPr sz="2100" dirty="0">
              <a:solidFill>
                <a:srgbClr val="404040"/>
              </a:solidFill>
              <a:latin typeface="Afacad Flux"/>
              <a:ea typeface="Afacad Flux"/>
              <a:cs typeface="Afacad Flux"/>
              <a:sym typeface="Afacad Flux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➢"/>
            </a:pPr>
            <a:r>
              <a:rPr lang="en-US" sz="2100" b="1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dr. Hiromichi Katou, </a:t>
            </a:r>
            <a:r>
              <a:rPr lang="en-US" sz="2100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Hokkaido University</a:t>
            </a:r>
            <a:endParaRPr sz="2100" dirty="0">
              <a:solidFill>
                <a:srgbClr val="404040"/>
              </a:solidFill>
              <a:latin typeface="Afacad Flux"/>
              <a:ea typeface="Afacad Flux"/>
              <a:cs typeface="Afacad Flux"/>
              <a:sym typeface="Afacad Flux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➢"/>
            </a:pPr>
            <a:r>
              <a:rPr lang="en-US" sz="2100" b="1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dr. Maria </a:t>
            </a:r>
            <a:r>
              <a:rPr lang="en-US" sz="2100" b="1" dirty="0" err="1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Sapouna</a:t>
            </a:r>
            <a:r>
              <a:rPr lang="en-US" sz="2100" b="1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, </a:t>
            </a:r>
            <a:r>
              <a:rPr lang="en-US" sz="2100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University of the West of Scotland</a:t>
            </a:r>
            <a:endParaRPr sz="2100" dirty="0">
              <a:solidFill>
                <a:srgbClr val="404040"/>
              </a:solidFill>
              <a:latin typeface="Afacad Flux"/>
              <a:ea typeface="Afacad Flux"/>
              <a:cs typeface="Afacad Flux"/>
              <a:sym typeface="Afacad Flux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➢"/>
            </a:pPr>
            <a:r>
              <a:rPr lang="en-US" sz="2100" b="1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dr. Veronika Nagy, </a:t>
            </a:r>
            <a:r>
              <a:rPr lang="en-US" sz="2100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Utrecht University</a:t>
            </a:r>
            <a:endParaRPr sz="2100" dirty="0">
              <a:solidFill>
                <a:srgbClr val="404040"/>
              </a:solidFill>
              <a:latin typeface="Afacad Flux"/>
              <a:ea typeface="Afacad Flux"/>
              <a:cs typeface="Afacad Flux"/>
              <a:sym typeface="Afacad Flux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➢"/>
            </a:pPr>
            <a:r>
              <a:rPr lang="en-US" sz="2100" b="1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dr. Virginia </a:t>
            </a:r>
            <a:r>
              <a:rPr lang="en-US" sz="2100" b="1" dirty="0" err="1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Soldino</a:t>
            </a:r>
            <a:r>
              <a:rPr lang="en-US" sz="2100" b="1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, </a:t>
            </a:r>
            <a:r>
              <a:rPr lang="en-US" sz="2100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University of Valencia</a:t>
            </a:r>
            <a:endParaRPr sz="2100" dirty="0">
              <a:solidFill>
                <a:srgbClr val="404040"/>
              </a:solidFill>
              <a:latin typeface="Afacad Flux"/>
              <a:ea typeface="Afacad Flux"/>
              <a:cs typeface="Afacad Flux"/>
              <a:sym typeface="Afacad Flux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➢"/>
            </a:pPr>
            <a:r>
              <a:rPr lang="en-US" sz="2100" b="1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dr. </a:t>
            </a:r>
            <a:r>
              <a:rPr lang="en-US" sz="2100" b="1" dirty="0" err="1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Dziuginta</a:t>
            </a:r>
            <a:r>
              <a:rPr lang="en-US" sz="2100" b="1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 </a:t>
            </a:r>
            <a:r>
              <a:rPr lang="en-US" sz="2100" b="1" dirty="0" err="1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Baraldsnes</a:t>
            </a:r>
            <a:r>
              <a:rPr lang="en-US" sz="2100" b="1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, </a:t>
            </a:r>
            <a:r>
              <a:rPr lang="en-US" sz="2100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University of Stavanger</a:t>
            </a:r>
            <a:endParaRPr sz="2100" dirty="0">
              <a:solidFill>
                <a:srgbClr val="404040"/>
              </a:solidFill>
              <a:latin typeface="Afacad Flux"/>
              <a:ea typeface="Afacad Flux"/>
              <a:cs typeface="Afacad Flux"/>
              <a:sym typeface="Afacad Flux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➢"/>
            </a:pPr>
            <a:r>
              <a:rPr lang="en-US" sz="2100" b="1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dr. Balli </a:t>
            </a:r>
            <a:r>
              <a:rPr lang="en-US" sz="2100" b="1" dirty="0" err="1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Lelinge</a:t>
            </a:r>
            <a:r>
              <a:rPr lang="en-US" sz="2100" b="1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, </a:t>
            </a:r>
            <a:r>
              <a:rPr lang="en-US" sz="2100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Malmö University</a:t>
            </a:r>
            <a:endParaRPr sz="2100" dirty="0">
              <a:solidFill>
                <a:srgbClr val="404040"/>
              </a:solidFill>
              <a:latin typeface="Afacad Flux"/>
              <a:ea typeface="Afacad Flux"/>
              <a:cs typeface="Afacad Flux"/>
              <a:sym typeface="Afacad Flux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➢"/>
            </a:pPr>
            <a:r>
              <a:rPr lang="en-US" sz="2100" b="1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Mette Bøe Lyngstad, </a:t>
            </a:r>
            <a:r>
              <a:rPr lang="en-US" sz="2100" dirty="0">
                <a:solidFill>
                  <a:srgbClr val="404040"/>
                </a:solidFill>
                <a:latin typeface="Afacad Flux"/>
                <a:ea typeface="Afacad Flux"/>
                <a:cs typeface="Afacad Flux"/>
                <a:sym typeface="Afacad Flux"/>
              </a:rPr>
              <a:t>Western Norway University of Applied Sciences</a:t>
            </a:r>
            <a:endParaRPr sz="2100" dirty="0">
              <a:solidFill>
                <a:srgbClr val="404040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"/>
    </mc:Choice>
    <mc:Fallback xmlns="">
      <p:transition spd="slow" advClick="0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23A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/>
          <p:nvPr/>
        </p:nvSpPr>
        <p:spPr>
          <a:xfrm>
            <a:off x="5381625" y="2454622"/>
            <a:ext cx="1428750" cy="95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3045618" y="2835622"/>
            <a:ext cx="6100762" cy="84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MREŽA ŠKOLA</a:t>
            </a:r>
            <a:endParaRPr/>
          </a:p>
        </p:txBody>
      </p:sp>
      <p:sp>
        <p:nvSpPr>
          <p:cNvPr id="142" name="Google Shape;142;p18"/>
          <p:cNvSpPr txBox="1"/>
          <p:nvPr/>
        </p:nvSpPr>
        <p:spPr>
          <a:xfrm>
            <a:off x="4367212" y="3988147"/>
            <a:ext cx="3457575" cy="39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facad Flux"/>
                <a:ea typeface="Afacad Flux"/>
                <a:cs typeface="Afacad Flux"/>
                <a:sym typeface="Afacad Flux"/>
              </a:rPr>
              <a:t>Suradnja Hrvatske i Slovenije</a:t>
            </a:r>
            <a:endParaRPr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3000"/>
    </mc:Choice>
    <mc:Fallback xmlns="">
      <p:transition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104132"/>
            <a:ext cx="11049000" cy="328791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 txBox="1"/>
          <p:nvPr/>
        </p:nvSpPr>
        <p:spPr>
          <a:xfrm>
            <a:off x="571500" y="571500"/>
            <a:ext cx="1160145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5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Tri škole u Hrvatskoj</a:t>
            </a:r>
            <a:endParaRPr/>
          </a:p>
        </p:txBody>
      </p:sp>
      <p:sp>
        <p:nvSpPr>
          <p:cNvPr id="149" name="Google Shape;149;p19"/>
          <p:cNvSpPr txBox="1"/>
          <p:nvPr/>
        </p:nvSpPr>
        <p:spPr>
          <a:xfrm>
            <a:off x="952500" y="3176587"/>
            <a:ext cx="1143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i="0" u="none" strike="noStrike" cap="none">
                <a:solidFill>
                  <a:srgbClr val="FF823A"/>
                </a:solidFill>
                <a:latin typeface="Comfortaa"/>
                <a:ea typeface="Comfortaa"/>
                <a:cs typeface="Comfortaa"/>
                <a:sym typeface="Comfortaa"/>
              </a:rPr>
              <a:t>03</a:t>
            </a:r>
            <a:endParaRPr/>
          </a:p>
        </p:txBody>
      </p:sp>
      <p:sp>
        <p:nvSpPr>
          <p:cNvPr id="150" name="Google Shape;150;p19"/>
          <p:cNvSpPr txBox="1"/>
          <p:nvPr/>
        </p:nvSpPr>
        <p:spPr>
          <a:xfrm>
            <a:off x="2381250" y="2732782"/>
            <a:ext cx="426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Partner škole u RH:</a:t>
            </a:r>
            <a:endParaRPr sz="2000"/>
          </a:p>
        </p:txBody>
      </p:sp>
      <p:sp>
        <p:nvSpPr>
          <p:cNvPr id="151" name="Google Shape;151;p19"/>
          <p:cNvSpPr txBox="1"/>
          <p:nvPr/>
        </p:nvSpPr>
        <p:spPr>
          <a:xfrm>
            <a:off x="2381250" y="3302350"/>
            <a:ext cx="5067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OŠ Dragutina Tadijanovića</a:t>
            </a:r>
            <a:r>
              <a:rPr lang="en-US" sz="25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, Zagreb</a:t>
            </a:r>
            <a:endParaRPr sz="2000"/>
          </a:p>
        </p:txBody>
      </p:sp>
      <p:sp>
        <p:nvSpPr>
          <p:cNvPr id="152" name="Google Shape;152;p19"/>
          <p:cNvSpPr txBox="1"/>
          <p:nvPr/>
        </p:nvSpPr>
        <p:spPr>
          <a:xfrm>
            <a:off x="2381250" y="3871912"/>
            <a:ext cx="40602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OŠ Manuš</a:t>
            </a:r>
            <a:r>
              <a:rPr lang="en-US" sz="25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, Split</a:t>
            </a:r>
            <a:endParaRPr sz="2000"/>
          </a:p>
        </p:txBody>
      </p:sp>
      <p:sp>
        <p:nvSpPr>
          <p:cNvPr id="153" name="Google Shape;153;p19"/>
          <p:cNvSpPr txBox="1"/>
          <p:nvPr/>
        </p:nvSpPr>
        <p:spPr>
          <a:xfrm>
            <a:off x="2381250" y="4441475"/>
            <a:ext cx="4829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OŠ Kneza Trpimira</a:t>
            </a:r>
            <a:r>
              <a:rPr lang="en-US" sz="2550" b="0" i="0" u="none" strike="noStrike" cap="none">
                <a:solidFill>
                  <a:srgbClr val="334155"/>
                </a:solidFill>
                <a:latin typeface="Afacad Flux"/>
                <a:ea typeface="Afacad Flux"/>
                <a:cs typeface="Afacad Flux"/>
                <a:sym typeface="Afacad Flux"/>
              </a:rPr>
              <a:t>, Kaštel Gomilica</a:t>
            </a:r>
            <a:endParaRPr sz="20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/>
          <p:nvPr/>
        </p:nvSpPr>
        <p:spPr>
          <a:xfrm>
            <a:off x="571500" y="571500"/>
            <a:ext cx="1160145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5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Pet škola u Sloveniji</a:t>
            </a:r>
            <a:endParaRPr/>
          </a:p>
        </p:txBody>
      </p:sp>
      <p:graphicFrame>
        <p:nvGraphicFramePr>
          <p:cNvPr id="159" name="Google Shape;159;p20"/>
          <p:cNvGraphicFramePr/>
          <p:nvPr/>
        </p:nvGraphicFramePr>
        <p:xfrm>
          <a:off x="571500" y="1608832"/>
          <a:ext cx="11049000" cy="4259500"/>
        </p:xfrm>
        <a:graphic>
          <a:graphicData uri="http://schemas.openxmlformats.org/drawingml/2006/table">
            <a:tbl>
              <a:tblPr firstRow="1" bandRow="1">
                <a:noFill/>
                <a:tableStyleId>{643BC498-5A21-45AE-BF08-9FB0B38F3A2E}</a:tableStyleId>
              </a:tblPr>
              <a:tblGrid>
                <a:gridCol w="266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1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50" b="1" i="0" u="none" strike="noStrike" cap="none">
                          <a:solidFill>
                            <a:srgbClr val="FFFFFF"/>
                          </a:solidFill>
                          <a:latin typeface="Afacad Flux"/>
                          <a:ea typeface="Afacad Flux"/>
                          <a:cs typeface="Afacad Flux"/>
                          <a:sym typeface="Afacad Flux"/>
                        </a:rPr>
                        <a:t>Grad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C84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50" b="1" i="0" u="none" strike="noStrike" cap="none">
                          <a:solidFill>
                            <a:srgbClr val="FFFFFF"/>
                          </a:solidFill>
                          <a:latin typeface="Afacad Flux"/>
                          <a:ea typeface="Afacad Flux"/>
                          <a:cs typeface="Afacad Flux"/>
                          <a:sym typeface="Afacad Flux"/>
                        </a:rPr>
                        <a:t>Naziv škole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C84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1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 b="0" i="0" u="none" strike="noStrike" cap="none">
                          <a:solidFill>
                            <a:srgbClr val="334155"/>
                          </a:solidFill>
                          <a:latin typeface="Afacad Flux Medium"/>
                          <a:ea typeface="Afacad Flux Medium"/>
                          <a:cs typeface="Afacad Flux Medium"/>
                          <a:sym typeface="Afacad Flux Medium"/>
                        </a:rPr>
                        <a:t>Kočevje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 b="0" i="0" u="none" strike="noStrike" cap="none">
                          <a:solidFill>
                            <a:srgbClr val="334155"/>
                          </a:solidFill>
                          <a:latin typeface="Afacad Flux Medium"/>
                          <a:ea typeface="Afacad Flux Medium"/>
                          <a:cs typeface="Afacad Flux Medium"/>
                          <a:sym typeface="Afacad Flux Medium"/>
                        </a:rPr>
                        <a:t>OŠ Zbora </a:t>
                      </a:r>
                      <a:r>
                        <a:rPr lang="en-US" sz="1950">
                          <a:solidFill>
                            <a:srgbClr val="334155"/>
                          </a:solidFill>
                          <a:latin typeface="Afacad Flux Medium"/>
                          <a:ea typeface="Afacad Flux Medium"/>
                          <a:cs typeface="Afacad Flux Medium"/>
                          <a:sym typeface="Afacad Flux Medium"/>
                        </a:rPr>
                        <a:t>o</a:t>
                      </a:r>
                      <a:r>
                        <a:rPr lang="en-US" sz="1950" b="0" i="0" u="none" strike="noStrike" cap="none">
                          <a:solidFill>
                            <a:srgbClr val="334155"/>
                          </a:solidFill>
                          <a:latin typeface="Afacad Flux Medium"/>
                          <a:ea typeface="Afacad Flux Medium"/>
                          <a:cs typeface="Afacad Flux Medium"/>
                          <a:sym typeface="Afacad Flux Medium"/>
                        </a:rPr>
                        <a:t>dposlancev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1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 b="0" i="0" u="none" strike="noStrike" cap="none">
                          <a:solidFill>
                            <a:srgbClr val="334155"/>
                          </a:solidFill>
                          <a:latin typeface="Afacad Flux Medium"/>
                          <a:ea typeface="Afacad Flux Medium"/>
                          <a:cs typeface="Afacad Flux Medium"/>
                          <a:sym typeface="Afacad Flux Medium"/>
                        </a:rPr>
                        <a:t>Izola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 b="0" i="0" u="none" strike="noStrike" cap="none">
                          <a:solidFill>
                            <a:srgbClr val="334155"/>
                          </a:solidFill>
                          <a:latin typeface="Afacad Flux Medium"/>
                          <a:ea typeface="Afacad Flux Medium"/>
                          <a:cs typeface="Afacad Flux Medium"/>
                          <a:sym typeface="Afacad Flux Medium"/>
                        </a:rPr>
                        <a:t>OŠ Vojke Šmuc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1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 b="0" i="0" u="none" strike="noStrike" cap="none">
                          <a:solidFill>
                            <a:srgbClr val="334155"/>
                          </a:solidFill>
                          <a:latin typeface="Afacad Flux Medium"/>
                          <a:ea typeface="Afacad Flux Medium"/>
                          <a:cs typeface="Afacad Flux Medium"/>
                          <a:sym typeface="Afacad Flux Medium"/>
                        </a:rPr>
                        <a:t>Maribor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 b="0" i="0" u="none" strike="noStrike" cap="none">
                          <a:solidFill>
                            <a:srgbClr val="334155"/>
                          </a:solidFill>
                          <a:latin typeface="Afacad Flux Medium"/>
                          <a:ea typeface="Afacad Flux Medium"/>
                          <a:cs typeface="Afacad Flux Medium"/>
                          <a:sym typeface="Afacad Flux Medium"/>
                        </a:rPr>
                        <a:t>OŠ Draga Kobala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1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 b="0" i="0" u="none" strike="noStrike" cap="none">
                          <a:solidFill>
                            <a:srgbClr val="334155"/>
                          </a:solidFill>
                          <a:latin typeface="Afacad Flux Medium"/>
                          <a:ea typeface="Afacad Flux Medium"/>
                          <a:cs typeface="Afacad Flux Medium"/>
                          <a:sym typeface="Afacad Flux Medium"/>
                        </a:rPr>
                        <a:t>Ljubljana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 b="0" i="0" u="none" strike="noStrike" cap="none">
                          <a:solidFill>
                            <a:srgbClr val="334155"/>
                          </a:solidFill>
                          <a:latin typeface="Afacad Flux Medium"/>
                          <a:ea typeface="Afacad Flux Medium"/>
                          <a:cs typeface="Afacad Flux Medium"/>
                          <a:sym typeface="Afacad Flux Medium"/>
                        </a:rPr>
                        <a:t>OŠ Majde Vrhovnik i OŠ Danile Kumar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0" name="Google Shape;160;p20"/>
          <p:cNvSpPr/>
          <p:nvPr/>
        </p:nvSpPr>
        <p:spPr>
          <a:xfrm>
            <a:off x="571500" y="3264247"/>
            <a:ext cx="2669678" cy="2857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3241178" y="3264247"/>
            <a:ext cx="8379321" cy="2857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571500" y="4090987"/>
            <a:ext cx="2669678" cy="2857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0"/>
          <p:cNvSpPr/>
          <p:nvPr/>
        </p:nvSpPr>
        <p:spPr>
          <a:xfrm>
            <a:off x="3241178" y="4090987"/>
            <a:ext cx="8379321" cy="2857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571500" y="4917727"/>
            <a:ext cx="2669678" cy="2857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0"/>
          <p:cNvSpPr/>
          <p:nvPr/>
        </p:nvSpPr>
        <p:spPr>
          <a:xfrm>
            <a:off x="3241178" y="4917727"/>
            <a:ext cx="8379321" cy="2857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0"/>
          <p:cNvSpPr/>
          <p:nvPr/>
        </p:nvSpPr>
        <p:spPr>
          <a:xfrm>
            <a:off x="571500" y="5744467"/>
            <a:ext cx="2669678" cy="2857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0"/>
          <p:cNvSpPr/>
          <p:nvPr/>
        </p:nvSpPr>
        <p:spPr>
          <a:xfrm>
            <a:off x="3241178" y="5744467"/>
            <a:ext cx="8379321" cy="2857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D8B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/>
          <p:nvPr/>
        </p:nvSpPr>
        <p:spPr>
          <a:xfrm>
            <a:off x="5381625" y="2454622"/>
            <a:ext cx="1428750" cy="95250"/>
          </a:xfrm>
          <a:prstGeom prst="rect">
            <a:avLst/>
          </a:prstGeom>
          <a:solidFill>
            <a:srgbClr val="1E29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1"/>
          <p:cNvSpPr txBox="1"/>
          <p:nvPr/>
        </p:nvSpPr>
        <p:spPr>
          <a:xfrm>
            <a:off x="4140755" y="2835622"/>
            <a:ext cx="3910488" cy="84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KICK-OFF</a:t>
            </a:r>
            <a:endParaRPr/>
          </a:p>
        </p:txBody>
      </p:sp>
      <p:sp>
        <p:nvSpPr>
          <p:cNvPr id="174" name="Google Shape;174;p21"/>
          <p:cNvSpPr txBox="1"/>
          <p:nvPr/>
        </p:nvSpPr>
        <p:spPr>
          <a:xfrm>
            <a:off x="3486150" y="3988147"/>
            <a:ext cx="5219700" cy="39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1E293B"/>
                </a:solidFill>
                <a:latin typeface="Afacad Flux"/>
                <a:ea typeface="Afacad Flux"/>
                <a:cs typeface="Afacad Flux"/>
                <a:sym typeface="Afacad Flux"/>
              </a:rPr>
              <a:t>25. studenog 2025. - Dan kada smo počeli!</a:t>
            </a:r>
            <a:endParaRPr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3000"/>
    </mc:Choice>
    <mc:Fallback xmlns="">
      <p:transition spd="slow" advClick="0" advTm="3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717</Words>
  <Application>Microsoft Office PowerPoint</Application>
  <PresentationFormat>Široki zaslon</PresentationFormat>
  <Paragraphs>113</Paragraphs>
  <Slides>28</Slides>
  <Notes>28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28</vt:i4>
      </vt:variant>
    </vt:vector>
  </HeadingPairs>
  <TitlesOfParts>
    <vt:vector size="29" baseType="lpstr"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Lahorka Havranek Bijuković</cp:lastModifiedBy>
  <cp:revision>19</cp:revision>
  <dcterms:modified xsi:type="dcterms:W3CDTF">2026-05-24T08:19:53Z</dcterms:modified>
</cp:coreProperties>
</file>